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8"/>
  </p:sldMasterIdLst>
  <p:notesMasterIdLst>
    <p:notesMasterId r:id="rId41"/>
  </p:notesMasterIdLst>
  <p:handoutMasterIdLst>
    <p:handoutMasterId r:id="rId42"/>
  </p:handoutMasterIdLst>
  <p:sldIdLst>
    <p:sldId id="1606" r:id="rId9"/>
    <p:sldId id="1607" r:id="rId10"/>
    <p:sldId id="1771" r:id="rId11"/>
    <p:sldId id="1781" r:id="rId12"/>
    <p:sldId id="1782" r:id="rId13"/>
    <p:sldId id="1783" r:id="rId14"/>
    <p:sldId id="1784" r:id="rId15"/>
    <p:sldId id="1785" r:id="rId16"/>
    <p:sldId id="1753" r:id="rId17"/>
    <p:sldId id="589" r:id="rId18"/>
    <p:sldId id="339" r:id="rId19"/>
    <p:sldId id="950" r:id="rId20"/>
    <p:sldId id="951" r:id="rId21"/>
    <p:sldId id="1108" r:id="rId22"/>
    <p:sldId id="1757" r:id="rId23"/>
    <p:sldId id="1786" r:id="rId24"/>
    <p:sldId id="376" r:id="rId25"/>
    <p:sldId id="2147198413" r:id="rId26"/>
    <p:sldId id="2147198420" r:id="rId27"/>
    <p:sldId id="2147198414" r:id="rId28"/>
    <p:sldId id="2147198418" r:id="rId29"/>
    <p:sldId id="2147198419" r:id="rId30"/>
    <p:sldId id="1099" r:id="rId31"/>
    <p:sldId id="1605" r:id="rId32"/>
    <p:sldId id="1762" r:id="rId33"/>
    <p:sldId id="1541" r:id="rId34"/>
    <p:sldId id="1156" r:id="rId35"/>
    <p:sldId id="1212" r:id="rId36"/>
    <p:sldId id="2147198423" r:id="rId37"/>
    <p:sldId id="2147198421" r:id="rId38"/>
    <p:sldId id="2147198422" r:id="rId39"/>
    <p:sldId id="978" r:id="rId40"/>
  </p:sldIdLst>
  <p:sldSz cx="12190413" cy="6859588"/>
  <p:notesSz cx="6797675" cy="9926638"/>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91C251-27EE-41B0-A831-86570449E8D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C91C251-27EE-41B0-A831-86570449E8D9}" styleName="Tabelstijl ABP">
    <a:wholeTbl>
      <a:tcTxStyle i="off">
        <a:font>
          <a:latin typeface="Arial"/>
          <a:ea typeface="Arial"/>
          <a:cs typeface="Arial"/>
        </a:font>
        <a:srgbClr val="0057A3"/>
      </a:tcTxStyle>
      <a:tcStyle>
        <a:tcBdr>
          <a:left>
            <a:ln>
              <a:noFill/>
            </a:ln>
          </a:left>
          <a:right>
            <a:ln>
              <a:noFill/>
            </a:ln>
          </a:right>
          <a:top>
            <a:ln>
              <a:noFill/>
            </a:ln>
          </a:top>
          <a:bottom>
            <a:ln>
              <a:noFill/>
            </a:ln>
          </a:bottom>
          <a:insideH>
            <a:ln w="12700" cmpd="sng">
              <a:solidFill>
                <a:srgbClr val="0057A3"/>
              </a:solidFill>
            </a:ln>
          </a:insideH>
          <a:insideV>
            <a:ln w="12700" cmpd="sng">
              <a:solidFill>
                <a:srgbClr val="0057A3"/>
              </a:solidFill>
            </a:ln>
          </a:insideV>
        </a:tcBdr>
        <a:fill>
          <a:noFill/>
        </a:fill>
      </a:tcStyle>
    </a:wholeTbl>
    <a:band2V>
      <a:tcTxStyle b="off" i="off">
        <a:font>
          <a:latin typeface="Arial"/>
          <a:ea typeface="Arial"/>
          <a:cs typeface="Arial"/>
        </a:font>
        <a:srgbClr val="0057A3"/>
      </a:tcTxStyle>
      <a:tcStyle>
        <a:tcBdr>
          <a:left>
            <a:ln w="12700" cmpd="sng">
              <a:solidFill>
                <a:srgbClr val="FFFFFF"/>
              </a:solidFill>
            </a:ln>
          </a:left>
          <a:right>
            <a:ln w="12700" cmpd="sng">
              <a:solidFill>
                <a:srgbClr val="FFFFFF"/>
              </a:solidFill>
            </a:ln>
          </a:right>
          <a:top>
            <a:ln w="38100" cmpd="sng">
              <a:solidFill>
                <a:srgbClr val="0057A3"/>
              </a:solidFill>
            </a:ln>
          </a:top>
          <a:bottom>
            <a:ln w="12700" cmpd="sng">
              <a:solidFill>
                <a:srgbClr val="0057A3"/>
              </a:solidFill>
            </a:ln>
          </a:bottom>
          <a:insideH>
            <a:ln w="38100" cmpd="sng">
              <a:solidFill>
                <a:srgbClr val="0057A3"/>
              </a:solidFill>
            </a:ln>
          </a:insideH>
          <a:insideV>
            <a:ln w="12700" cmpd="sng">
              <a:solidFill>
                <a:srgbClr val="0057A3"/>
              </a:solidFill>
            </a:ln>
          </a:insideV>
        </a:tcBdr>
      </a:tcStyle>
    </a:band2V>
    <a:firstCol>
      <a:tcTxStyle>
        <a:srgbClr val="FFFFFF"/>
      </a:tcTxStyle>
      <a:tcStyle>
        <a:tcBdr>
          <a:right>
            <a:ln w="12700" cmpd="sng">
              <a:solidFill>
                <a:srgbClr val="FFFFFF"/>
              </a:solidFill>
            </a:ln>
          </a:right>
          <a:bottom>
            <a:ln w="12700" cmpd="sng">
              <a:solidFill>
                <a:srgbClr val="FFFFFF"/>
              </a:solidFill>
            </a:ln>
          </a:bottom>
          <a:insideH>
            <a:ln w="12700" cmpd="sng">
              <a:solidFill>
                <a:srgbClr val="FFFFFF"/>
              </a:solidFill>
            </a:ln>
          </a:insideH>
        </a:tcBdr>
        <a:fill>
          <a:solidFill>
            <a:srgbClr val="009ABC"/>
          </a:solidFill>
        </a:fill>
      </a:tcStyle>
    </a:firstCol>
    <a:firstRow>
      <a:tcTxStyle b="on">
        <a:srgbClr val="FFFFFF"/>
      </a:tcTxStyle>
      <a:tcStyle>
        <a:tcBdr>
          <a:right>
            <a:ln w="12700" cmpd="sng">
              <a:solidFill>
                <a:srgbClr val="FFFFFF"/>
              </a:solidFill>
            </a:ln>
          </a:right>
          <a:bottom>
            <a:ln w="38100" cmpd="sng">
              <a:solidFill>
                <a:srgbClr val="FFFFFF"/>
              </a:solidFill>
            </a:ln>
          </a:bottom>
          <a:insideV>
            <a:ln w="12700" cmpd="sng">
              <a:solidFill>
                <a:srgbClr val="FFFFFF"/>
              </a:solidFill>
            </a:ln>
          </a:insideV>
        </a:tcBdr>
        <a:fill>
          <a:solidFill>
            <a:srgbClr val="0057A3"/>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4660"/>
  </p:normalViewPr>
  <p:slideViewPr>
    <p:cSldViewPr snapToGrid="0">
      <p:cViewPr varScale="1">
        <p:scale>
          <a:sx n="113" d="100"/>
          <a:sy n="113" d="100"/>
        </p:scale>
        <p:origin x="114" y="25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0533631806632"/>
          <c:y val="5.856417730060523E-2"/>
          <c:w val="0.88095238095238093"/>
          <c:h val="0.74772036474164094"/>
        </c:manualLayout>
      </c:layout>
      <c:barChart>
        <c:barDir val="col"/>
        <c:grouping val="stacked"/>
        <c:varyColors val="0"/>
        <c:ser>
          <c:idx val="0"/>
          <c:order val="0"/>
          <c:tx>
            <c:strRef>
              <c:f>data!$A$4</c:f>
              <c:strCache>
                <c:ptCount val="1"/>
                <c:pt idx="0">
                  <c:v>indexatie</c:v>
                </c:pt>
              </c:strCache>
            </c:strRef>
          </c:tx>
          <c:spPr>
            <a:solidFill>
              <a:srgbClr val="00B050"/>
            </a:solidFill>
            <a:ln>
              <a:solidFill>
                <a:schemeClr val="tx2"/>
              </a:solidFill>
            </a:ln>
          </c:spPr>
          <c:invertIfNegative val="0"/>
          <c:cat>
            <c:numRef>
              <c:f>data!$B$3:$U$3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data!$B$4:$U$4</c:f>
              <c:numCache>
                <c:formatCode>General</c:formatCode>
                <c:ptCount val="20"/>
                <c:pt idx="0">
                  <c:v>3.7999999999999999E-2</c:v>
                </c:pt>
                <c:pt idx="1">
                  <c:v>1.77E-2</c:v>
                </c:pt>
                <c:pt idx="2">
                  <c:v>1.1999999999999999E-3</c:v>
                </c:pt>
                <c:pt idx="3">
                  <c:v>1.6999999999999999E-3</c:v>
                </c:pt>
                <c:pt idx="4">
                  <c:v>2.8199999999999999E-2</c:v>
                </c:pt>
                <c:pt idx="5">
                  <c:v>2.0500000000000001E-2</c:v>
                </c:pt>
                <c:pt idx="6">
                  <c:v>0</c:v>
                </c:pt>
                <c:pt idx="7">
                  <c:v>2.8E-3</c:v>
                </c:pt>
                <c:pt idx="8">
                  <c:v>0</c:v>
                </c:pt>
                <c:pt idx="9">
                  <c:v>0</c:v>
                </c:pt>
                <c:pt idx="10">
                  <c:v>0</c:v>
                </c:pt>
                <c:pt idx="11">
                  <c:v>0</c:v>
                </c:pt>
                <c:pt idx="12">
                  <c:v>0</c:v>
                </c:pt>
                <c:pt idx="13">
                  <c:v>0</c:v>
                </c:pt>
                <c:pt idx="14">
                  <c:v>0</c:v>
                </c:pt>
                <c:pt idx="15">
                  <c:v>0</c:v>
                </c:pt>
                <c:pt idx="16">
                  <c:v>0</c:v>
                </c:pt>
                <c:pt idx="17">
                  <c:v>0</c:v>
                </c:pt>
                <c:pt idx="18">
                  <c:v>0</c:v>
                </c:pt>
                <c:pt idx="19">
                  <c:v>2.3900000000000001E-2</c:v>
                </c:pt>
              </c:numCache>
            </c:numRef>
          </c:val>
          <c:extLst>
            <c:ext xmlns:c16="http://schemas.microsoft.com/office/drawing/2014/chart" uri="{C3380CC4-5D6E-409C-BE32-E72D297353CC}">
              <c16:uniqueId val="{00000000-305E-4425-A504-B6B6F40B20D6}"/>
            </c:ext>
          </c:extLst>
        </c:ser>
        <c:ser>
          <c:idx val="1"/>
          <c:order val="1"/>
          <c:tx>
            <c:strRef>
              <c:f>data!$A$5</c:f>
              <c:strCache>
                <c:ptCount val="1"/>
                <c:pt idx="0">
                  <c:v>gemiste indexatie</c:v>
                </c:pt>
              </c:strCache>
            </c:strRef>
          </c:tx>
          <c:spPr>
            <a:solidFill>
              <a:srgbClr val="FF0000"/>
            </a:solidFill>
            <a:ln>
              <a:solidFill>
                <a:schemeClr val="tx2"/>
              </a:solidFill>
            </a:ln>
          </c:spPr>
          <c:invertIfNegative val="0"/>
          <c:cat>
            <c:numRef>
              <c:f>data!$B$3:$U$3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data!$B$5:$U$5</c:f>
              <c:numCache>
                <c:formatCode>General</c:formatCode>
                <c:ptCount val="20"/>
                <c:pt idx="0">
                  <c:v>0</c:v>
                </c:pt>
                <c:pt idx="1">
                  <c:v>8.8000000000000005E-3</c:v>
                </c:pt>
                <c:pt idx="2">
                  <c:v>2.9999999999999997E-4</c:v>
                </c:pt>
                <c:pt idx="3">
                  <c:v>2.0999999999999999E-3</c:v>
                </c:pt>
                <c:pt idx="4">
                  <c:v>8.3999999999999995E-3</c:v>
                </c:pt>
                <c:pt idx="5">
                  <c:v>0</c:v>
                </c:pt>
                <c:pt idx="6">
                  <c:v>4.7E-2</c:v>
                </c:pt>
                <c:pt idx="7">
                  <c:v>1.9199999999999998E-2</c:v>
                </c:pt>
                <c:pt idx="8">
                  <c:v>1.1599999999999999E-2</c:v>
                </c:pt>
                <c:pt idx="9">
                  <c:v>2.5000000000000001E-3</c:v>
                </c:pt>
                <c:pt idx="10">
                  <c:v>7.0000000000000001E-3</c:v>
                </c:pt>
                <c:pt idx="11">
                  <c:v>2.2000000000000001E-3</c:v>
                </c:pt>
                <c:pt idx="12">
                  <c:v>6.3E-3</c:v>
                </c:pt>
                <c:pt idx="13">
                  <c:v>1.61E-2</c:v>
                </c:pt>
                <c:pt idx="14">
                  <c:v>1.9E-3</c:v>
                </c:pt>
                <c:pt idx="15">
                  <c:v>1.38E-2</c:v>
                </c:pt>
                <c:pt idx="16">
                  <c:v>2.0799999999999999E-2</c:v>
                </c:pt>
                <c:pt idx="17">
                  <c:v>2.8400000000000002E-2</c:v>
                </c:pt>
                <c:pt idx="18">
                  <c:v>7.1000000000000004E-3</c:v>
                </c:pt>
                <c:pt idx="19">
                  <c:v>0</c:v>
                </c:pt>
              </c:numCache>
            </c:numRef>
          </c:val>
          <c:extLst>
            <c:ext xmlns:c16="http://schemas.microsoft.com/office/drawing/2014/chart" uri="{C3380CC4-5D6E-409C-BE32-E72D297353CC}">
              <c16:uniqueId val="{00000001-305E-4425-A504-B6B6F40B20D6}"/>
            </c:ext>
          </c:extLst>
        </c:ser>
        <c:ser>
          <c:idx val="2"/>
          <c:order val="2"/>
          <c:tx>
            <c:strRef>
              <c:f>data!$A$6</c:f>
              <c:strCache>
                <c:ptCount val="1"/>
                <c:pt idx="0">
                  <c:v>na-indexatie</c:v>
                </c:pt>
              </c:strCache>
            </c:strRef>
          </c:tx>
          <c:spPr>
            <a:solidFill>
              <a:srgbClr val="FFFF00"/>
            </a:solidFill>
            <a:ln>
              <a:solidFill>
                <a:schemeClr val="tx2"/>
              </a:solidFill>
            </a:ln>
          </c:spPr>
          <c:invertIfNegative val="0"/>
          <c:dPt>
            <c:idx val="5"/>
            <c:invertIfNegative val="0"/>
            <c:bubble3D val="0"/>
            <c:spPr>
              <a:solidFill>
                <a:srgbClr val="FFFF00"/>
              </a:solidFill>
              <a:ln>
                <a:solidFill>
                  <a:schemeClr val="tx2"/>
                </a:solidFill>
              </a:ln>
              <a:effectLst/>
            </c:spPr>
            <c:extLst>
              <c:ext xmlns:c16="http://schemas.microsoft.com/office/drawing/2014/chart" uri="{C3380CC4-5D6E-409C-BE32-E72D297353CC}">
                <c16:uniqueId val="{00000000-387D-4294-A531-E9160BE4F8BD}"/>
              </c:ext>
            </c:extLst>
          </c:dPt>
          <c:cat>
            <c:numRef>
              <c:f>data!$B$3:$U$3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data!$B$6:$U$6</c:f>
              <c:numCache>
                <c:formatCode>General</c:formatCode>
                <c:ptCount val="20"/>
                <c:pt idx="0">
                  <c:v>0</c:v>
                </c:pt>
                <c:pt idx="1">
                  <c:v>0</c:v>
                </c:pt>
                <c:pt idx="2">
                  <c:v>0</c:v>
                </c:pt>
                <c:pt idx="3">
                  <c:v>0</c:v>
                </c:pt>
                <c:pt idx="4">
                  <c:v>0</c:v>
                </c:pt>
                <c:pt idx="5">
                  <c:v>1.9599999999999999E-2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305E-4425-A504-B6B6F40B20D6}"/>
            </c:ext>
          </c:extLst>
        </c:ser>
        <c:dLbls>
          <c:showLegendKey val="0"/>
          <c:showVal val="0"/>
          <c:showCatName val="0"/>
          <c:showSerName val="0"/>
          <c:showPercent val="0"/>
          <c:showBubbleSize val="0"/>
        </c:dLbls>
        <c:gapWidth val="100"/>
        <c:overlap val="100"/>
        <c:axId val="130775072"/>
        <c:axId val="1"/>
      </c:barChart>
      <c:catAx>
        <c:axId val="130775072"/>
        <c:scaling>
          <c:orientation val="minMax"/>
        </c:scaling>
        <c:delete val="0"/>
        <c:axPos val="b"/>
        <c:numFmt formatCode="General" sourceLinked="1"/>
        <c:majorTickMark val="out"/>
        <c:minorTickMark val="none"/>
        <c:tickLblPos val="nextTo"/>
        <c:spPr>
          <a:ln w="3172">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nl-NL"/>
          </a:p>
        </c:txPr>
        <c:crossAx val="1"/>
        <c:crosses val="autoZero"/>
        <c:auto val="1"/>
        <c:lblAlgn val="ctr"/>
        <c:lblOffset val="100"/>
        <c:tickLblSkip val="1"/>
        <c:tickMarkSkip val="1"/>
        <c:noMultiLvlLbl val="0"/>
      </c:catAx>
      <c:valAx>
        <c:axId val="1"/>
        <c:scaling>
          <c:orientation val="minMax"/>
        </c:scaling>
        <c:delete val="0"/>
        <c:axPos val="l"/>
        <c:majorGridlines>
          <c:spPr>
            <a:ln w="3172">
              <a:solidFill>
                <a:srgbClr val="000000"/>
              </a:solidFill>
              <a:prstDash val="solid"/>
            </a:ln>
          </c:spPr>
        </c:majorGridlines>
        <c:numFmt formatCode="0.00%" sourceLinked="0"/>
        <c:majorTickMark val="out"/>
        <c:minorTickMark val="none"/>
        <c:tickLblPos val="nextTo"/>
        <c:spPr>
          <a:ln w="3172">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nl-NL"/>
          </a:p>
        </c:txPr>
        <c:crossAx val="130775072"/>
        <c:crosses val="autoZero"/>
        <c:crossBetween val="between"/>
      </c:valAx>
      <c:spPr>
        <a:noFill/>
        <a:ln w="25373">
          <a:noFill/>
        </a:ln>
      </c:spPr>
    </c:plotArea>
    <c:legend>
      <c:legendPos val="b"/>
      <c:layout>
        <c:manualLayout>
          <c:xMode val="edge"/>
          <c:yMode val="edge"/>
          <c:x val="5.7142857142857141E-2"/>
          <c:y val="0.93205944798301488"/>
          <c:w val="0.76190476190476186"/>
          <c:h val="7.0063694267515922E-2"/>
        </c:manualLayout>
      </c:layout>
      <c:overlay val="0"/>
      <c:spPr>
        <a:solidFill>
          <a:srgbClr val="FFFFFF"/>
        </a:solidFill>
        <a:ln w="25373">
          <a:noFill/>
        </a:ln>
      </c:spPr>
      <c:txPr>
        <a:bodyPr/>
        <a:lstStyle/>
        <a:p>
          <a:pPr>
            <a:defRPr sz="1399" b="0" i="0" u="none" strike="noStrike" baseline="0">
              <a:solidFill>
                <a:schemeClr val="tx1"/>
              </a:solidFill>
              <a:latin typeface="Arial"/>
              <a:ea typeface="Arial"/>
              <a:cs typeface="Arial"/>
            </a:defRPr>
          </a:pPr>
          <a:endParaRPr lang="nl-NL"/>
        </a:p>
      </c:txPr>
    </c:legend>
    <c:plotVisOnly val="1"/>
    <c:dispBlanksAs val="gap"/>
    <c:showDLblsOverMax val="0"/>
  </c:chart>
  <c:spPr>
    <a:solidFill>
      <a:srgbClr val="FFFFFF"/>
    </a:solidFill>
    <a:ln>
      <a:noFill/>
    </a:ln>
  </c:spPr>
  <c:txPr>
    <a:bodyPr/>
    <a:lstStyle/>
    <a:p>
      <a:pPr>
        <a:defRPr sz="724" b="0" i="0" u="none" strike="noStrike" baseline="0">
          <a:solidFill>
            <a:srgbClr val="000000"/>
          </a:solidFill>
          <a:latin typeface="Arial"/>
          <a:ea typeface="Arial"/>
          <a:cs typeface="Arial"/>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0533631806632"/>
          <c:y val="5.856417730060523E-2"/>
          <c:w val="0.88095238095238093"/>
          <c:h val="0.74772036474164094"/>
        </c:manualLayout>
      </c:layout>
      <c:barChart>
        <c:barDir val="col"/>
        <c:grouping val="stacked"/>
        <c:varyColors val="0"/>
        <c:ser>
          <c:idx val="0"/>
          <c:order val="0"/>
          <c:tx>
            <c:strRef>
              <c:f>data!$A$4</c:f>
              <c:strCache>
                <c:ptCount val="1"/>
                <c:pt idx="0">
                  <c:v>indexatie</c:v>
                </c:pt>
              </c:strCache>
            </c:strRef>
          </c:tx>
          <c:spPr>
            <a:solidFill>
              <a:srgbClr val="00B050"/>
            </a:solidFill>
            <a:ln>
              <a:solidFill>
                <a:schemeClr val="tx2"/>
              </a:solidFill>
            </a:ln>
          </c:spPr>
          <c:invertIfNegative val="0"/>
          <c:cat>
            <c:numRef>
              <c:f>data!$B$3:$V$3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data!$B$4:$V$4</c:f>
              <c:numCache>
                <c:formatCode>General</c:formatCode>
                <c:ptCount val="21"/>
                <c:pt idx="0">
                  <c:v>3.7999999999999999E-2</c:v>
                </c:pt>
                <c:pt idx="1">
                  <c:v>1.77E-2</c:v>
                </c:pt>
                <c:pt idx="2">
                  <c:v>1.1999999999999999E-3</c:v>
                </c:pt>
                <c:pt idx="3">
                  <c:v>1.6999999999999999E-3</c:v>
                </c:pt>
                <c:pt idx="4">
                  <c:v>2.8199999999999999E-2</c:v>
                </c:pt>
                <c:pt idx="5">
                  <c:v>2.0500000000000001E-2</c:v>
                </c:pt>
                <c:pt idx="6">
                  <c:v>0</c:v>
                </c:pt>
                <c:pt idx="7">
                  <c:v>2.8E-3</c:v>
                </c:pt>
                <c:pt idx="8">
                  <c:v>0</c:v>
                </c:pt>
                <c:pt idx="9">
                  <c:v>0</c:v>
                </c:pt>
                <c:pt idx="10">
                  <c:v>0</c:v>
                </c:pt>
                <c:pt idx="11">
                  <c:v>0</c:v>
                </c:pt>
                <c:pt idx="12">
                  <c:v>0</c:v>
                </c:pt>
                <c:pt idx="13">
                  <c:v>0</c:v>
                </c:pt>
                <c:pt idx="14">
                  <c:v>0</c:v>
                </c:pt>
                <c:pt idx="15">
                  <c:v>0</c:v>
                </c:pt>
                <c:pt idx="16">
                  <c:v>0</c:v>
                </c:pt>
                <c:pt idx="17">
                  <c:v>0</c:v>
                </c:pt>
                <c:pt idx="18">
                  <c:v>0</c:v>
                </c:pt>
                <c:pt idx="19">
                  <c:v>2.3900000000000001E-2</c:v>
                </c:pt>
                <c:pt idx="20">
                  <c:v>0.1196</c:v>
                </c:pt>
              </c:numCache>
            </c:numRef>
          </c:val>
          <c:extLst>
            <c:ext xmlns:c16="http://schemas.microsoft.com/office/drawing/2014/chart" uri="{C3380CC4-5D6E-409C-BE32-E72D297353CC}">
              <c16:uniqueId val="{00000000-305E-4425-A504-B6B6F40B20D6}"/>
            </c:ext>
          </c:extLst>
        </c:ser>
        <c:ser>
          <c:idx val="1"/>
          <c:order val="1"/>
          <c:tx>
            <c:strRef>
              <c:f>data!$A$5</c:f>
              <c:strCache>
                <c:ptCount val="1"/>
                <c:pt idx="0">
                  <c:v>gemiste indexatie</c:v>
                </c:pt>
              </c:strCache>
            </c:strRef>
          </c:tx>
          <c:spPr>
            <a:solidFill>
              <a:srgbClr val="FF0000"/>
            </a:solidFill>
            <a:ln>
              <a:solidFill>
                <a:schemeClr val="tx2"/>
              </a:solidFill>
            </a:ln>
          </c:spPr>
          <c:invertIfNegative val="0"/>
          <c:cat>
            <c:numRef>
              <c:f>data!$B$3:$V$3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data!$B$5:$V$5</c:f>
              <c:numCache>
                <c:formatCode>General</c:formatCode>
                <c:ptCount val="21"/>
                <c:pt idx="0">
                  <c:v>0</c:v>
                </c:pt>
                <c:pt idx="1">
                  <c:v>8.8000000000000005E-3</c:v>
                </c:pt>
                <c:pt idx="2">
                  <c:v>2.9999999999999997E-4</c:v>
                </c:pt>
                <c:pt idx="3">
                  <c:v>2.0999999999999999E-3</c:v>
                </c:pt>
                <c:pt idx="4">
                  <c:v>8.3999999999999995E-3</c:v>
                </c:pt>
                <c:pt idx="5">
                  <c:v>0</c:v>
                </c:pt>
                <c:pt idx="6">
                  <c:v>4.7E-2</c:v>
                </c:pt>
                <c:pt idx="7">
                  <c:v>1.9199999999999998E-2</c:v>
                </c:pt>
                <c:pt idx="8">
                  <c:v>1.1599999999999999E-2</c:v>
                </c:pt>
                <c:pt idx="9">
                  <c:v>2.5000000000000001E-3</c:v>
                </c:pt>
                <c:pt idx="10">
                  <c:v>7.0000000000000001E-3</c:v>
                </c:pt>
                <c:pt idx="11">
                  <c:v>2.2000000000000001E-3</c:v>
                </c:pt>
                <c:pt idx="12">
                  <c:v>6.3E-3</c:v>
                </c:pt>
                <c:pt idx="13">
                  <c:v>1.61E-2</c:v>
                </c:pt>
                <c:pt idx="14">
                  <c:v>1.9E-3</c:v>
                </c:pt>
                <c:pt idx="15">
                  <c:v>1.38E-2</c:v>
                </c:pt>
                <c:pt idx="16">
                  <c:v>2.0799999999999999E-2</c:v>
                </c:pt>
                <c:pt idx="17">
                  <c:v>2.8400000000000002E-2</c:v>
                </c:pt>
                <c:pt idx="18">
                  <c:v>7.1000000000000004E-3</c:v>
                </c:pt>
                <c:pt idx="19">
                  <c:v>0</c:v>
                </c:pt>
                <c:pt idx="20">
                  <c:v>0</c:v>
                </c:pt>
              </c:numCache>
            </c:numRef>
          </c:val>
          <c:extLst>
            <c:ext xmlns:c16="http://schemas.microsoft.com/office/drawing/2014/chart" uri="{C3380CC4-5D6E-409C-BE32-E72D297353CC}">
              <c16:uniqueId val="{00000001-305E-4425-A504-B6B6F40B20D6}"/>
            </c:ext>
          </c:extLst>
        </c:ser>
        <c:ser>
          <c:idx val="2"/>
          <c:order val="2"/>
          <c:tx>
            <c:strRef>
              <c:f>data!$A$6</c:f>
              <c:strCache>
                <c:ptCount val="1"/>
                <c:pt idx="0">
                  <c:v>na-indexatie</c:v>
                </c:pt>
              </c:strCache>
            </c:strRef>
          </c:tx>
          <c:spPr>
            <a:solidFill>
              <a:srgbClr val="FFFF00"/>
            </a:solidFill>
            <a:ln>
              <a:solidFill>
                <a:schemeClr val="tx2"/>
              </a:solidFill>
            </a:ln>
          </c:spPr>
          <c:invertIfNegative val="0"/>
          <c:dPt>
            <c:idx val="5"/>
            <c:invertIfNegative val="0"/>
            <c:bubble3D val="0"/>
            <c:spPr>
              <a:solidFill>
                <a:srgbClr val="FFFF00"/>
              </a:solidFill>
              <a:ln>
                <a:solidFill>
                  <a:schemeClr val="tx2"/>
                </a:solidFill>
              </a:ln>
              <a:effectLst/>
            </c:spPr>
            <c:extLst>
              <c:ext xmlns:c16="http://schemas.microsoft.com/office/drawing/2014/chart" uri="{C3380CC4-5D6E-409C-BE32-E72D297353CC}">
                <c16:uniqueId val="{00000000-387D-4294-A531-E9160BE4F8BD}"/>
              </c:ext>
            </c:extLst>
          </c:dPt>
          <c:cat>
            <c:numRef>
              <c:f>data!$B$3:$V$3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data!$B$6:$V$6</c:f>
              <c:numCache>
                <c:formatCode>General</c:formatCode>
                <c:ptCount val="21"/>
                <c:pt idx="0">
                  <c:v>0</c:v>
                </c:pt>
                <c:pt idx="1">
                  <c:v>0</c:v>
                </c:pt>
                <c:pt idx="2">
                  <c:v>0</c:v>
                </c:pt>
                <c:pt idx="3">
                  <c:v>0</c:v>
                </c:pt>
                <c:pt idx="4">
                  <c:v>0</c:v>
                </c:pt>
                <c:pt idx="5">
                  <c:v>1.9599999999999999E-2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305E-4425-A504-B6B6F40B20D6}"/>
            </c:ext>
          </c:extLst>
        </c:ser>
        <c:dLbls>
          <c:showLegendKey val="0"/>
          <c:showVal val="0"/>
          <c:showCatName val="0"/>
          <c:showSerName val="0"/>
          <c:showPercent val="0"/>
          <c:showBubbleSize val="0"/>
        </c:dLbls>
        <c:gapWidth val="100"/>
        <c:overlap val="100"/>
        <c:axId val="130775072"/>
        <c:axId val="1"/>
      </c:barChart>
      <c:catAx>
        <c:axId val="130775072"/>
        <c:scaling>
          <c:orientation val="minMax"/>
        </c:scaling>
        <c:delete val="0"/>
        <c:axPos val="b"/>
        <c:numFmt formatCode="General" sourceLinked="1"/>
        <c:majorTickMark val="out"/>
        <c:minorTickMark val="none"/>
        <c:tickLblPos val="nextTo"/>
        <c:spPr>
          <a:ln w="3172">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nl-NL"/>
          </a:p>
        </c:txPr>
        <c:crossAx val="1"/>
        <c:crosses val="autoZero"/>
        <c:auto val="1"/>
        <c:lblAlgn val="ctr"/>
        <c:lblOffset val="100"/>
        <c:tickLblSkip val="1"/>
        <c:tickMarkSkip val="1"/>
        <c:noMultiLvlLbl val="0"/>
      </c:catAx>
      <c:valAx>
        <c:axId val="1"/>
        <c:scaling>
          <c:orientation val="minMax"/>
        </c:scaling>
        <c:delete val="0"/>
        <c:axPos val="l"/>
        <c:majorGridlines>
          <c:spPr>
            <a:ln w="3172">
              <a:solidFill>
                <a:srgbClr val="000000"/>
              </a:solidFill>
              <a:prstDash val="solid"/>
            </a:ln>
          </c:spPr>
        </c:majorGridlines>
        <c:numFmt formatCode="0.00%" sourceLinked="0"/>
        <c:majorTickMark val="out"/>
        <c:minorTickMark val="none"/>
        <c:tickLblPos val="nextTo"/>
        <c:spPr>
          <a:ln w="3172">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nl-NL"/>
          </a:p>
        </c:txPr>
        <c:crossAx val="130775072"/>
        <c:crosses val="autoZero"/>
        <c:crossBetween val="between"/>
      </c:valAx>
      <c:spPr>
        <a:noFill/>
        <a:ln w="25373">
          <a:noFill/>
        </a:ln>
      </c:spPr>
    </c:plotArea>
    <c:legend>
      <c:legendPos val="b"/>
      <c:layout>
        <c:manualLayout>
          <c:xMode val="edge"/>
          <c:yMode val="edge"/>
          <c:x val="5.7142857142857141E-2"/>
          <c:y val="0.93205944798301488"/>
          <c:w val="0.76190476190476186"/>
          <c:h val="7.0063694267515922E-2"/>
        </c:manualLayout>
      </c:layout>
      <c:overlay val="0"/>
      <c:spPr>
        <a:solidFill>
          <a:srgbClr val="FFFFFF"/>
        </a:solidFill>
        <a:ln w="25373">
          <a:noFill/>
        </a:ln>
      </c:spPr>
      <c:txPr>
        <a:bodyPr/>
        <a:lstStyle/>
        <a:p>
          <a:pPr>
            <a:defRPr sz="1399" b="0" i="0" u="none" strike="noStrike" baseline="0">
              <a:solidFill>
                <a:schemeClr val="tx1"/>
              </a:solidFill>
              <a:latin typeface="Arial"/>
              <a:ea typeface="Arial"/>
              <a:cs typeface="Arial"/>
            </a:defRPr>
          </a:pPr>
          <a:endParaRPr lang="nl-NL"/>
        </a:p>
      </c:txPr>
    </c:legend>
    <c:plotVisOnly val="1"/>
    <c:dispBlanksAs val="gap"/>
    <c:showDLblsOverMax val="0"/>
  </c:chart>
  <c:spPr>
    <a:solidFill>
      <a:srgbClr val="FFFFFF"/>
    </a:solidFill>
    <a:ln>
      <a:noFill/>
    </a:ln>
  </c:spPr>
  <c:txPr>
    <a:bodyPr/>
    <a:lstStyle/>
    <a:p>
      <a:pPr>
        <a:defRPr sz="724" b="0" i="0" u="none" strike="noStrike" baseline="0">
          <a:solidFill>
            <a:srgbClr val="000000"/>
          </a:solidFill>
          <a:latin typeface="Arial"/>
          <a:ea typeface="Arial"/>
          <a:cs typeface="Arial"/>
        </a:defRPr>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4-12-2023</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4-12-2023</a:t>
            </a:fld>
            <a:endParaRPr lang="nl-NL"/>
          </a:p>
        </p:txBody>
      </p:sp>
      <p:sp>
        <p:nvSpPr>
          <p:cNvPr id="4" name="Tijdelijke aanduiding voor dia-afbeelding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hf sldNum="0" hdr="0" ftr="0" dt="0"/>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dirty="0"/>
          </a:p>
        </p:txBody>
      </p:sp>
      <p:sp>
        <p:nvSpPr>
          <p:cNvPr id="4" name="Tijdelijke aanduiding voor koptekst 3"/>
          <p:cNvSpPr>
            <a:spLocks noGrp="1"/>
          </p:cNvSpPr>
          <p:nvPr>
            <p:ph type="hdr" sz="quarter"/>
          </p:nvPr>
        </p:nvSpPr>
        <p:spPr/>
        <p:txBody>
          <a:bodyPr/>
          <a:lstStyle/>
          <a:p>
            <a:pPr>
              <a:defRPr/>
            </a:pPr>
            <a:r>
              <a:rPr lang="en-US" dirty="0"/>
              <a:t>ABP </a:t>
            </a:r>
            <a:r>
              <a:rPr lang="en-US" dirty="0" err="1"/>
              <a:t>powerpoint</a:t>
            </a:r>
            <a:r>
              <a:rPr lang="en-US"/>
              <a: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1945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defRPr/>
            </a:pPr>
            <a:r>
              <a:rPr lang="nl-NL"/>
              <a:t>Met ABP </a:t>
            </a:r>
            <a:r>
              <a:rPr lang="nl-NL" err="1"/>
              <a:t>KeuzePensioen</a:t>
            </a:r>
            <a:r>
              <a:rPr lang="nl-NL"/>
              <a:t> heeft u veel vrijheid:</a:t>
            </a:r>
          </a:p>
          <a:p>
            <a:pPr>
              <a:defRPr/>
            </a:pPr>
            <a:r>
              <a:rPr lang="nl-NL"/>
              <a:t>U bepaalt wanneer u met pensioen gaat: van leeftijd 60 tot AOW-leeftijd + 5 jaar.</a:t>
            </a:r>
          </a:p>
          <a:p>
            <a:pPr>
              <a:defRPr/>
            </a:pPr>
            <a:r>
              <a:rPr lang="nl-NL"/>
              <a:t>U laat uw pensioen (gedeeltelijk) ingaan terwijl u (gedeeltelijk) blijft werken.</a:t>
            </a:r>
          </a:p>
          <a:p>
            <a:pPr>
              <a:defRPr/>
            </a:pPr>
            <a:r>
              <a:rPr lang="nl-NL"/>
              <a:t>U kiest ervoor eerst een hoger en later een lager pensioen te ontvangen. Of andersom.</a:t>
            </a:r>
          </a:p>
          <a:p>
            <a:pPr>
              <a:defRPr/>
            </a:pPr>
            <a:r>
              <a:rPr lang="nl-NL"/>
              <a:t>U kiest voor een gelijkblijvend inkomen, vóór en ná uw AOW-leeftijd.</a:t>
            </a:r>
          </a:p>
          <a:p>
            <a:pPr>
              <a:defRPr/>
            </a:pPr>
            <a:r>
              <a:rPr lang="nl-NL"/>
              <a:t>U verhoogt uw pensioen met (een deel van) het nabestaandenpensioen.</a:t>
            </a:r>
          </a:p>
          <a:p>
            <a:pPr>
              <a:defRPr/>
            </a:pPr>
            <a:r>
              <a:rPr lang="nl-NL"/>
              <a:t>U verhoogt het nabestaandenpensioen met (een deel van) uw ouderdomspensioen.</a:t>
            </a:r>
          </a:p>
          <a:p>
            <a:pPr>
              <a:defRPr/>
            </a:pPr>
            <a:endParaRPr lang="nl-NL"/>
          </a:p>
          <a:p>
            <a:r>
              <a:rPr lang="nl-NL" sz="1200" b="0" i="1" u="none" strike="noStrike" kern="1200" baseline="0" err="1">
                <a:solidFill>
                  <a:schemeClr val="tx1"/>
                </a:solidFill>
                <a:latin typeface="Arial" charset="0"/>
                <a:ea typeface="Osaka" charset="0"/>
                <a:cs typeface="Osaka" charset="0"/>
              </a:rPr>
              <a:t>InkoopmaxPolitie</a:t>
            </a:r>
            <a:r>
              <a:rPr lang="nl-NL" sz="1200" b="0" i="1" u="none" strike="noStrike" kern="1200" baseline="0">
                <a:solidFill>
                  <a:schemeClr val="tx1"/>
                </a:solidFill>
                <a:latin typeface="Arial" charset="0"/>
                <a:ea typeface="Osaka" charset="0"/>
                <a:cs typeface="Osaka" charset="0"/>
              </a:rPr>
              <a:t> </a:t>
            </a:r>
            <a:endParaRPr lang="nl-NL" sz="1200" b="0" i="0" u="none" strike="noStrike" kern="1200" baseline="0">
              <a:solidFill>
                <a:schemeClr val="tx1"/>
              </a:solidFill>
              <a:latin typeface="Arial" charset="0"/>
              <a:ea typeface="Osaka" charset="0"/>
              <a:cs typeface="Osaka" charset="0"/>
            </a:endParaRPr>
          </a:p>
          <a:p>
            <a:r>
              <a:rPr lang="nl-NL" sz="1200" b="0" i="0" u="none" strike="noStrike" kern="1200" baseline="0">
                <a:solidFill>
                  <a:schemeClr val="tx1"/>
                </a:solidFill>
                <a:latin typeface="Arial" charset="0"/>
                <a:ea typeface="Osaka" charset="0"/>
                <a:cs typeface="Osaka" charset="0"/>
              </a:rPr>
              <a:t>De sector Politie kent onder de naam </a:t>
            </a:r>
            <a:r>
              <a:rPr lang="nl-NL" sz="1200" b="0" i="0" u="none" strike="noStrike" kern="1200" baseline="0" err="1">
                <a:solidFill>
                  <a:schemeClr val="tx1"/>
                </a:solidFill>
                <a:latin typeface="Arial" charset="0"/>
                <a:ea typeface="Osaka" charset="0"/>
                <a:cs typeface="Osaka" charset="0"/>
              </a:rPr>
              <a:t>inkoopmaxPolitie</a:t>
            </a:r>
            <a:r>
              <a:rPr lang="nl-NL" sz="1200" b="0" i="0" u="none" strike="noStrike" kern="1200" baseline="0">
                <a:solidFill>
                  <a:schemeClr val="tx1"/>
                </a:solidFill>
                <a:latin typeface="Arial" charset="0"/>
                <a:ea typeface="Osaka" charset="0"/>
                <a:cs typeface="Osaka" charset="0"/>
              </a:rPr>
              <a:t> een regeling die de hierboven vermelde inkoop voorwaardelijk pensioen aanvult. Deze regeling gebruikt de beperkte fiscale ruimte die nog resteert na toepassing van de inkoop voorwaardelijk pensioen, en is bedoeld om vervroegde uittreding uit de politiefunctie mogelijk te maken. Ten behoeve van deze regeling wordt geen premie vooraf geheven, maar wordt op het moment van ingang van het pensioen door de werkgever Politie een inkoopsom gestort om de lasten ineens af te financieren. Met ingang van 2018 zal er wel voorfinanciering gaan plaatsvinden. </a:t>
            </a:r>
            <a:endParaRPr lang="nl-NL"/>
          </a:p>
        </p:txBody>
      </p:sp>
      <p:sp>
        <p:nvSpPr>
          <p:cNvPr id="4" name="Tijdelijke aanduiding voor koptekst 3"/>
          <p:cNvSpPr>
            <a:spLocks noGrp="1"/>
          </p:cNvSpPr>
          <p:nvPr>
            <p:ph type="hdr" sz="quarter"/>
          </p:nvPr>
        </p:nvSpPr>
        <p:spPr/>
        <p:txBody>
          <a:bodyPr/>
          <a:lstStyle/>
          <a:p>
            <a:pPr>
              <a:defRPr/>
            </a:pPr>
            <a:r>
              <a:rPr lang="en-US"/>
              <a:t>ABP powerpoint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extLst>
      <p:ext uri="{BB962C8B-B14F-4D97-AF65-F5344CB8AC3E}">
        <p14:creationId xmlns:p14="http://schemas.microsoft.com/office/powerpoint/2010/main" val="236389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	Met ABP </a:t>
            </a:r>
            <a:r>
              <a:rPr lang="nl-NL" err="1"/>
              <a:t>KeuzePensioen</a:t>
            </a:r>
            <a:r>
              <a:rPr lang="nl-NL"/>
              <a:t> heeft u veel vrijheid:</a:t>
            </a:r>
          </a:p>
          <a:p>
            <a:pPr>
              <a:defRPr/>
            </a:pPr>
            <a:r>
              <a:rPr lang="nl-NL"/>
              <a:t>U bepaalt wanneer u met pensioen gaat: van leeftijd 60 tot AOW-leeftijd + 5 jaar.</a:t>
            </a:r>
          </a:p>
          <a:p>
            <a:pPr>
              <a:defRPr/>
            </a:pPr>
            <a:r>
              <a:rPr lang="nl-NL"/>
              <a:t>U laat uw pensioen (gedeeltelijk) ingaan terwijl u (gedeeltelijk) blijft werken.</a:t>
            </a:r>
          </a:p>
          <a:p>
            <a:pPr>
              <a:defRPr/>
            </a:pPr>
            <a:r>
              <a:rPr lang="nl-NL"/>
              <a:t>U kiest ervoor eerst een hoger en later een lager pensioen te ontvangen. Of andersom.</a:t>
            </a:r>
          </a:p>
          <a:p>
            <a:pPr>
              <a:defRPr/>
            </a:pPr>
            <a:r>
              <a:rPr lang="nl-NL"/>
              <a:t>U kiest voor een gelijkblijvend inkomen, vóór en ná uw AOW-leeftijd.</a:t>
            </a:r>
          </a:p>
          <a:p>
            <a:pPr>
              <a:defRPr/>
            </a:pPr>
            <a:r>
              <a:rPr lang="nl-NL"/>
              <a:t>U verhoogt uw pensioen met (een deel van) het nabestaandenpensioen.</a:t>
            </a:r>
          </a:p>
          <a:p>
            <a:pPr>
              <a:defRPr/>
            </a:pPr>
            <a:r>
              <a:rPr lang="nl-NL"/>
              <a:t>U verhoogt het nabestaandenpensioen met (een deel van) uw ouderdomspensioen.</a:t>
            </a:r>
          </a:p>
          <a:p>
            <a:pPr>
              <a:defRPr/>
            </a:pPr>
            <a:endParaRPr lang="nl-NL"/>
          </a:p>
        </p:txBody>
      </p:sp>
      <p:sp>
        <p:nvSpPr>
          <p:cNvPr id="4" name="Tijdelijke aanduiding voor koptekst 3"/>
          <p:cNvSpPr>
            <a:spLocks noGrp="1"/>
          </p:cNvSpPr>
          <p:nvPr>
            <p:ph type="hdr" sz="quarter"/>
          </p:nvPr>
        </p:nvSpPr>
        <p:spPr/>
        <p:txBody>
          <a:bodyPr/>
          <a:lstStyle/>
          <a:p>
            <a:pPr>
              <a:defRPr/>
            </a:pPr>
            <a:r>
              <a:rPr lang="en-US"/>
              <a:t>ABP powerpoint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extLst>
      <p:ext uri="{BB962C8B-B14F-4D97-AF65-F5344CB8AC3E}">
        <p14:creationId xmlns:p14="http://schemas.microsoft.com/office/powerpoint/2010/main" val="227759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	</a:t>
            </a:r>
            <a:endParaRPr lang="nl-NL">
              <a:cs typeface="Arial"/>
            </a:endParaRPr>
          </a:p>
        </p:txBody>
      </p:sp>
      <p:sp>
        <p:nvSpPr>
          <p:cNvPr id="7" name="Tijdelijke aanduiding voor koptekst 6">
            <a:extLst>
              <a:ext uri="{FF2B5EF4-FFF2-40B4-BE49-F238E27FC236}">
                <a16:creationId xmlns:a16="http://schemas.microsoft.com/office/drawing/2014/main" id="{D3762133-50F0-45EC-852B-C0654AA43A43}"/>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F54D8340-7BCD-4BCB-B885-A3886E2085EC}"/>
              </a:ext>
            </a:extLst>
          </p:cNvPr>
          <p:cNvSpPr>
            <a:spLocks noGrp="1"/>
          </p:cNvSpPr>
          <p:nvPr>
            <p:ph type="dt" sz="quarter" idx="1"/>
          </p:nvPr>
        </p:nvSpPr>
        <p:spPr/>
        <p:txBody>
          <a:bodyPr/>
          <a:lstStyle/>
          <a:p>
            <a:pPr>
              <a:defRPr/>
            </a:pPr>
            <a:fld id="{88987431-E216-4338-9B22-BC80AE656D81}" type="datetime3">
              <a:rPr lang="nl-NL" smtClean="0"/>
              <a:t>4/12/23</a:t>
            </a:fld>
            <a:endParaRPr lang="en-US"/>
          </a:p>
        </p:txBody>
      </p:sp>
    </p:spTree>
    <p:extLst>
      <p:ext uri="{BB962C8B-B14F-4D97-AF65-F5344CB8AC3E}">
        <p14:creationId xmlns:p14="http://schemas.microsoft.com/office/powerpoint/2010/main" val="413659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575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Daling premie 2017-2018: 67 naar 68 (-1,2%-</a:t>
            </a:r>
            <a:r>
              <a:rPr lang="nl-NL" err="1"/>
              <a:t>pt</a:t>
            </a:r>
            <a:r>
              <a:rPr lang="nl-NL"/>
              <a:t>) + verbetering PP WZP (0,8%-</a:t>
            </a:r>
            <a:r>
              <a:rPr lang="nl-NL" err="1"/>
              <a:t>pt</a:t>
            </a:r>
            <a:r>
              <a:rPr lang="nl-NL"/>
              <a:t>)</a:t>
            </a:r>
          </a:p>
        </p:txBody>
      </p:sp>
      <p:sp>
        <p:nvSpPr>
          <p:cNvPr id="7" name="Tijdelijke aanduiding voor koptekst 6">
            <a:extLst>
              <a:ext uri="{FF2B5EF4-FFF2-40B4-BE49-F238E27FC236}">
                <a16:creationId xmlns:a16="http://schemas.microsoft.com/office/drawing/2014/main" id="{FA08FBEF-833D-4E35-B133-ADFFAA813F94}"/>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4040EF1B-F018-41EE-BFBD-55E44EE90D13}"/>
              </a:ext>
            </a:extLst>
          </p:cNvPr>
          <p:cNvSpPr>
            <a:spLocks noGrp="1"/>
          </p:cNvSpPr>
          <p:nvPr>
            <p:ph type="dt" sz="quarter" idx="1"/>
          </p:nvPr>
        </p:nvSpPr>
        <p:spPr/>
        <p:txBody>
          <a:bodyPr/>
          <a:lstStyle/>
          <a:p>
            <a:pPr>
              <a:defRPr/>
            </a:pPr>
            <a:fld id="{07D06F93-1849-4B62-861E-98A90C43F8A3}" type="datetime3">
              <a:rPr lang="nl-NL" smtClean="0"/>
              <a:t>4/12/23</a:t>
            </a:fld>
            <a:endParaRPr lang="en-US"/>
          </a:p>
        </p:txBody>
      </p:sp>
    </p:spTree>
    <p:extLst>
      <p:ext uri="{BB962C8B-B14F-4D97-AF65-F5344CB8AC3E}">
        <p14:creationId xmlns:p14="http://schemas.microsoft.com/office/powerpoint/2010/main" val="245216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92904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dirty="0"/>
          </a:p>
        </p:txBody>
      </p:sp>
      <p:sp>
        <p:nvSpPr>
          <p:cNvPr id="7" name="Tijdelijke aanduiding voor koptekst 6">
            <a:extLst>
              <a:ext uri="{FF2B5EF4-FFF2-40B4-BE49-F238E27FC236}">
                <a16:creationId xmlns:a16="http://schemas.microsoft.com/office/drawing/2014/main" id="{6B676BE4-27EA-4F13-BADF-BCA8B23451DA}"/>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CEB268F5-10B6-46EF-A9C1-CEF2AF2E92BD}"/>
              </a:ext>
            </a:extLst>
          </p:cNvPr>
          <p:cNvSpPr>
            <a:spLocks noGrp="1"/>
          </p:cNvSpPr>
          <p:nvPr>
            <p:ph type="dt" sz="quarter" idx="1"/>
          </p:nvPr>
        </p:nvSpPr>
        <p:spPr/>
        <p:txBody>
          <a:bodyPr/>
          <a:lstStyle/>
          <a:p>
            <a:pPr>
              <a:defRPr/>
            </a:pPr>
            <a:fld id="{E4ABE3CE-701B-4E78-B4FB-4CA46050B791}" type="datetime3">
              <a:rPr lang="nl-NL" smtClean="0"/>
              <a:t>4/12/23</a:t>
            </a:fld>
            <a:endParaRPr lang="en-US"/>
          </a:p>
        </p:txBody>
      </p:sp>
    </p:spTree>
    <p:extLst>
      <p:ext uri="{BB962C8B-B14F-4D97-AF65-F5344CB8AC3E}">
        <p14:creationId xmlns:p14="http://schemas.microsoft.com/office/powerpoint/2010/main" val="680643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7" name="Tijdelijke aanduiding voor koptekst 6">
            <a:extLst>
              <a:ext uri="{FF2B5EF4-FFF2-40B4-BE49-F238E27FC236}">
                <a16:creationId xmlns:a16="http://schemas.microsoft.com/office/drawing/2014/main" id="{E93281D6-84F3-4159-A364-92239B8FE868}"/>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E596A4C2-C576-4E04-8BEE-95B072AC613E}"/>
              </a:ext>
            </a:extLst>
          </p:cNvPr>
          <p:cNvSpPr>
            <a:spLocks noGrp="1"/>
          </p:cNvSpPr>
          <p:nvPr>
            <p:ph type="dt" sz="quarter" idx="1"/>
          </p:nvPr>
        </p:nvSpPr>
        <p:spPr/>
        <p:txBody>
          <a:bodyPr/>
          <a:lstStyle/>
          <a:p>
            <a:pPr>
              <a:defRPr/>
            </a:pPr>
            <a:fld id="{1328528A-8E26-4334-8F64-0846EE45A0C2}" type="datetime3">
              <a:rPr lang="nl-NL" smtClean="0"/>
              <a:t>4/12/23</a:t>
            </a:fld>
            <a:endParaRPr lang="en-US"/>
          </a:p>
        </p:txBody>
      </p:sp>
    </p:spTree>
    <p:extLst>
      <p:ext uri="{BB962C8B-B14F-4D97-AF65-F5344CB8AC3E}">
        <p14:creationId xmlns:p14="http://schemas.microsoft.com/office/powerpoint/2010/main" val="2319167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dirty="0"/>
          </a:p>
        </p:txBody>
      </p:sp>
      <p:sp>
        <p:nvSpPr>
          <p:cNvPr id="7" name="Tijdelijke aanduiding voor koptekst 6">
            <a:extLst>
              <a:ext uri="{FF2B5EF4-FFF2-40B4-BE49-F238E27FC236}">
                <a16:creationId xmlns:a16="http://schemas.microsoft.com/office/drawing/2014/main" id="{6873677F-9180-4D42-9695-808645AF7C20}"/>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9B2477FB-CF16-4CE0-80C8-1176A0467791}"/>
              </a:ext>
            </a:extLst>
          </p:cNvPr>
          <p:cNvSpPr>
            <a:spLocks noGrp="1"/>
          </p:cNvSpPr>
          <p:nvPr>
            <p:ph type="dt" sz="quarter" idx="1"/>
          </p:nvPr>
        </p:nvSpPr>
        <p:spPr/>
        <p:txBody>
          <a:bodyPr/>
          <a:lstStyle/>
          <a:p>
            <a:pPr>
              <a:defRPr/>
            </a:pPr>
            <a:fld id="{1CF5A7E4-5FA6-4AF8-A1F6-579FB9F88D7E}" type="datetime3">
              <a:rPr lang="nl-NL" smtClean="0"/>
              <a:t>4/12/23</a:t>
            </a:fld>
            <a:endParaRPr lang="en-US"/>
          </a:p>
        </p:txBody>
      </p:sp>
    </p:spTree>
    <p:extLst>
      <p:ext uri="{BB962C8B-B14F-4D97-AF65-F5344CB8AC3E}">
        <p14:creationId xmlns:p14="http://schemas.microsoft.com/office/powerpoint/2010/main" val="95839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dirty="0"/>
          </a:p>
        </p:txBody>
      </p:sp>
      <p:sp>
        <p:nvSpPr>
          <p:cNvPr id="4" name="Tijdelijke aanduiding voor koptekst 3"/>
          <p:cNvSpPr>
            <a:spLocks noGrp="1"/>
          </p:cNvSpPr>
          <p:nvPr>
            <p:ph type="hdr" sz="quarter"/>
          </p:nvPr>
        </p:nvSpPr>
        <p:spPr/>
        <p:txBody>
          <a:bodyPr/>
          <a:lstStyle/>
          <a:p>
            <a:pPr>
              <a:defRPr/>
            </a:pPr>
            <a:r>
              <a:rPr lang="en-US"/>
              <a:t>ABP powerpoint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7" name="Tijdelijke aanduiding voor koptekst 6">
            <a:extLst>
              <a:ext uri="{FF2B5EF4-FFF2-40B4-BE49-F238E27FC236}">
                <a16:creationId xmlns:a16="http://schemas.microsoft.com/office/drawing/2014/main" id="{6873677F-9180-4D42-9695-808645AF7C20}"/>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9B2477FB-CF16-4CE0-80C8-1176A0467791}"/>
              </a:ext>
            </a:extLst>
          </p:cNvPr>
          <p:cNvSpPr>
            <a:spLocks noGrp="1"/>
          </p:cNvSpPr>
          <p:nvPr>
            <p:ph type="dt" sz="quarter" idx="1"/>
          </p:nvPr>
        </p:nvSpPr>
        <p:spPr/>
        <p:txBody>
          <a:bodyPr/>
          <a:lstStyle/>
          <a:p>
            <a:pPr>
              <a:defRPr/>
            </a:pPr>
            <a:fld id="{1CF5A7E4-5FA6-4AF8-A1F6-579FB9F88D7E}" type="datetime3">
              <a:rPr lang="nl-NL" smtClean="0"/>
              <a:t>4/12/23</a:t>
            </a:fld>
            <a:endParaRPr lang="en-US"/>
          </a:p>
        </p:txBody>
      </p:sp>
    </p:spTree>
    <p:extLst>
      <p:ext uri="{BB962C8B-B14F-4D97-AF65-F5344CB8AC3E}">
        <p14:creationId xmlns:p14="http://schemas.microsoft.com/office/powerpoint/2010/main" val="253321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7" name="Tijdelijke aanduiding voor koptekst 6">
            <a:extLst>
              <a:ext uri="{FF2B5EF4-FFF2-40B4-BE49-F238E27FC236}">
                <a16:creationId xmlns:a16="http://schemas.microsoft.com/office/drawing/2014/main" id="{B2C1FC95-743C-402A-9202-ADBAED82FBE9}"/>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94CED29C-38BF-48C0-9F87-4BC1161A7806}"/>
              </a:ext>
            </a:extLst>
          </p:cNvPr>
          <p:cNvSpPr>
            <a:spLocks noGrp="1"/>
          </p:cNvSpPr>
          <p:nvPr>
            <p:ph type="dt" sz="quarter" idx="1"/>
          </p:nvPr>
        </p:nvSpPr>
        <p:spPr/>
        <p:txBody>
          <a:bodyPr/>
          <a:lstStyle/>
          <a:p>
            <a:pPr>
              <a:defRPr/>
            </a:pPr>
            <a:fld id="{961FC10F-C5A6-4DE5-B4CC-56C9B8B9F8F9}" type="datetime3">
              <a:rPr lang="nl-NL" smtClean="0"/>
              <a:t>4/12/23</a:t>
            </a:fld>
            <a:endParaRPr lang="en-US"/>
          </a:p>
        </p:txBody>
      </p:sp>
    </p:spTree>
    <p:extLst>
      <p:ext uri="{BB962C8B-B14F-4D97-AF65-F5344CB8AC3E}">
        <p14:creationId xmlns:p14="http://schemas.microsoft.com/office/powerpoint/2010/main" val="54074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dirty="0"/>
          </a:p>
        </p:txBody>
      </p:sp>
      <p:sp>
        <p:nvSpPr>
          <p:cNvPr id="7" name="Tijdelijke aanduiding voor koptekst 6">
            <a:extLst>
              <a:ext uri="{FF2B5EF4-FFF2-40B4-BE49-F238E27FC236}">
                <a16:creationId xmlns:a16="http://schemas.microsoft.com/office/drawing/2014/main" id="{E93281D6-84F3-4159-A364-92239B8FE868}"/>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E596A4C2-C576-4E04-8BEE-95B072AC613E}"/>
              </a:ext>
            </a:extLst>
          </p:cNvPr>
          <p:cNvSpPr>
            <a:spLocks noGrp="1"/>
          </p:cNvSpPr>
          <p:nvPr>
            <p:ph type="dt" sz="quarter" idx="1"/>
          </p:nvPr>
        </p:nvSpPr>
        <p:spPr/>
        <p:txBody>
          <a:bodyPr/>
          <a:lstStyle/>
          <a:p>
            <a:pPr>
              <a:defRPr/>
            </a:pPr>
            <a:fld id="{1328528A-8E26-4334-8F64-0846EE45A0C2}" type="datetime3">
              <a:rPr lang="nl-NL" smtClean="0"/>
              <a:t>4/12/23</a:t>
            </a:fld>
            <a:endParaRPr lang="en-US"/>
          </a:p>
        </p:txBody>
      </p:sp>
    </p:spTree>
    <p:extLst>
      <p:ext uri="{BB962C8B-B14F-4D97-AF65-F5344CB8AC3E}">
        <p14:creationId xmlns:p14="http://schemas.microsoft.com/office/powerpoint/2010/main" val="3289225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60224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Koolmees heeft toegezegd dat verlagingen boven 90% niet aan de orde zijn, maar dit moet nog in wetgeving worden verankerd.</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a:p>
        </p:txBody>
      </p:sp>
    </p:spTree>
    <p:extLst>
      <p:ext uri="{BB962C8B-B14F-4D97-AF65-F5344CB8AC3E}">
        <p14:creationId xmlns:p14="http://schemas.microsoft.com/office/powerpoint/2010/main" val="3156861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26</a:t>
            </a:fld>
            <a:endParaRPr lang="nl-NL"/>
          </a:p>
        </p:txBody>
      </p:sp>
    </p:spTree>
    <p:extLst>
      <p:ext uri="{BB962C8B-B14F-4D97-AF65-F5344CB8AC3E}">
        <p14:creationId xmlns:p14="http://schemas.microsoft.com/office/powerpoint/2010/main" val="279675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133570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7" name="Tijdelijke aanduiding voor koptekst 6">
            <a:extLst>
              <a:ext uri="{FF2B5EF4-FFF2-40B4-BE49-F238E27FC236}">
                <a16:creationId xmlns:a16="http://schemas.microsoft.com/office/drawing/2014/main" id="{E93281D6-84F3-4159-A364-92239B8FE868}"/>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E596A4C2-C576-4E04-8BEE-95B072AC613E}"/>
              </a:ext>
            </a:extLst>
          </p:cNvPr>
          <p:cNvSpPr>
            <a:spLocks noGrp="1"/>
          </p:cNvSpPr>
          <p:nvPr>
            <p:ph type="dt" sz="quarter" idx="1"/>
          </p:nvPr>
        </p:nvSpPr>
        <p:spPr/>
        <p:txBody>
          <a:bodyPr/>
          <a:lstStyle/>
          <a:p>
            <a:pPr>
              <a:defRPr/>
            </a:pPr>
            <a:fld id="{1328528A-8E26-4334-8F64-0846EE45A0C2}" type="datetime3">
              <a:rPr lang="nl-NL" smtClean="0"/>
              <a:t>4/12/23</a:t>
            </a:fld>
            <a:endParaRPr lang="en-US"/>
          </a:p>
        </p:txBody>
      </p:sp>
    </p:spTree>
    <p:extLst>
      <p:ext uri="{BB962C8B-B14F-4D97-AF65-F5344CB8AC3E}">
        <p14:creationId xmlns:p14="http://schemas.microsoft.com/office/powerpoint/2010/main" val="1614965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6" name="Tijdelijke aanduiding voor koptekst 5">
            <a:extLst>
              <a:ext uri="{FF2B5EF4-FFF2-40B4-BE49-F238E27FC236}">
                <a16:creationId xmlns:a16="http://schemas.microsoft.com/office/drawing/2014/main" id="{31FE4E4B-8F8A-4D43-A7B7-3AA47B4D23A4}"/>
              </a:ext>
            </a:extLst>
          </p:cNvPr>
          <p:cNvSpPr>
            <a:spLocks noGrp="1"/>
          </p:cNvSpPr>
          <p:nvPr>
            <p:ph type="hdr" sz="quarter"/>
          </p:nvPr>
        </p:nvSpPr>
        <p:spPr/>
        <p:txBody>
          <a:bodyPr/>
          <a:lstStyle/>
          <a:p>
            <a:pPr>
              <a:defRPr/>
            </a:pPr>
            <a:r>
              <a:rPr lang="en-US"/>
              <a:t>Presentatie postactieven AOb</a:t>
            </a:r>
          </a:p>
        </p:txBody>
      </p:sp>
      <p:sp>
        <p:nvSpPr>
          <p:cNvPr id="7" name="Tijdelijke aanduiding voor datum 6">
            <a:extLst>
              <a:ext uri="{FF2B5EF4-FFF2-40B4-BE49-F238E27FC236}">
                <a16:creationId xmlns:a16="http://schemas.microsoft.com/office/drawing/2014/main" id="{E02F6F90-685A-4BF8-A211-5D9A297FDBDE}"/>
              </a:ext>
            </a:extLst>
          </p:cNvPr>
          <p:cNvSpPr>
            <a:spLocks noGrp="1"/>
          </p:cNvSpPr>
          <p:nvPr>
            <p:ph type="dt" sz="quarter" idx="1"/>
          </p:nvPr>
        </p:nvSpPr>
        <p:spPr/>
        <p:txBody>
          <a:bodyPr/>
          <a:lstStyle/>
          <a:p>
            <a:pPr>
              <a:defRPr/>
            </a:pPr>
            <a:r>
              <a:rPr lang="nl-NL"/>
              <a:t>10 april 2019</a:t>
            </a:r>
            <a:endParaRPr lang="en-US"/>
          </a:p>
        </p:txBody>
      </p:sp>
    </p:spTree>
    <p:extLst>
      <p:ext uri="{BB962C8B-B14F-4D97-AF65-F5344CB8AC3E}">
        <p14:creationId xmlns:p14="http://schemas.microsoft.com/office/powerpoint/2010/main" val="79397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4" name="Tijdelijke aanduiding voor koptekst 3"/>
          <p:cNvSpPr>
            <a:spLocks noGrp="1"/>
          </p:cNvSpPr>
          <p:nvPr>
            <p:ph type="hdr" sz="quarter"/>
          </p:nvPr>
        </p:nvSpPr>
        <p:spPr/>
        <p:txBody>
          <a:bodyPr/>
          <a:lstStyle/>
          <a:p>
            <a:pPr>
              <a:defRPr/>
            </a:pPr>
            <a:r>
              <a:rPr lang="en-US"/>
              <a:t>ABP powerpoint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extLst>
      <p:ext uri="{BB962C8B-B14F-4D97-AF65-F5344CB8AC3E}">
        <p14:creationId xmlns:p14="http://schemas.microsoft.com/office/powerpoint/2010/main" val="182666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7" name="Tijdelijke aanduiding voor koptekst 6">
            <a:extLst>
              <a:ext uri="{FF2B5EF4-FFF2-40B4-BE49-F238E27FC236}">
                <a16:creationId xmlns:a16="http://schemas.microsoft.com/office/drawing/2014/main" id="{97FCA5E0-F995-4895-B05E-70509E31BA89}"/>
              </a:ext>
            </a:extLst>
          </p:cNvPr>
          <p:cNvSpPr>
            <a:spLocks noGrp="1"/>
          </p:cNvSpPr>
          <p:nvPr>
            <p:ph type="hdr" sz="quarter"/>
          </p:nvPr>
        </p:nvSpPr>
        <p:spPr/>
        <p:txBody>
          <a:bodyPr/>
          <a:lstStyle/>
          <a:p>
            <a:pPr>
              <a:defRPr/>
            </a:pPr>
            <a:r>
              <a:rPr lang="en-US"/>
              <a:t>Introductie ABP</a:t>
            </a:r>
          </a:p>
        </p:txBody>
      </p:sp>
      <p:sp>
        <p:nvSpPr>
          <p:cNvPr id="8" name="Tijdelijke aanduiding voor datum 7">
            <a:extLst>
              <a:ext uri="{FF2B5EF4-FFF2-40B4-BE49-F238E27FC236}">
                <a16:creationId xmlns:a16="http://schemas.microsoft.com/office/drawing/2014/main" id="{D6B382A4-BEFC-49DB-BE96-9E1A20478718}"/>
              </a:ext>
            </a:extLst>
          </p:cNvPr>
          <p:cNvSpPr>
            <a:spLocks noGrp="1"/>
          </p:cNvSpPr>
          <p:nvPr>
            <p:ph type="dt" sz="quarter" idx="1"/>
          </p:nvPr>
        </p:nvSpPr>
        <p:spPr/>
        <p:txBody>
          <a:bodyPr/>
          <a:lstStyle/>
          <a:p>
            <a:pPr>
              <a:defRPr/>
            </a:pPr>
            <a:fld id="{BA92A21D-B240-4D60-9CDA-F36417C9A2DD}" type="datetime3">
              <a:rPr lang="nl-NL" smtClean="0"/>
              <a:t>4/12/23</a:t>
            </a:fld>
            <a:endParaRPr lang="en-US"/>
          </a:p>
        </p:txBody>
      </p:sp>
    </p:spTree>
    <p:extLst>
      <p:ext uri="{BB962C8B-B14F-4D97-AF65-F5344CB8AC3E}">
        <p14:creationId xmlns:p14="http://schemas.microsoft.com/office/powerpoint/2010/main" val="405126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eaLnBrk="1" hangingPunct="1">
              <a:defRPr/>
            </a:pPr>
            <a:r>
              <a:rPr lang="en-US"/>
              <a:t>In het </a:t>
            </a:r>
            <a:r>
              <a:rPr lang="en-US" err="1"/>
              <a:t>overzicht</a:t>
            </a:r>
            <a:r>
              <a:rPr lang="en-US"/>
              <a:t> </a:t>
            </a:r>
            <a:r>
              <a:rPr lang="en-US" err="1"/>
              <a:t>zie</a:t>
            </a:r>
            <a:r>
              <a:rPr lang="en-US"/>
              <a:t> </a:t>
            </a:r>
            <a:r>
              <a:rPr lang="en-US" err="1"/>
              <a:t>je</a:t>
            </a:r>
            <a:r>
              <a:rPr lang="en-US"/>
              <a:t>:</a:t>
            </a:r>
          </a:p>
          <a:p>
            <a:pPr eaLnBrk="1" hangingPunct="1">
              <a:defRPr/>
            </a:pPr>
            <a:r>
              <a:rPr lang="en-US"/>
              <a:t>1. Het effect van de crisis in 2008;</a:t>
            </a:r>
          </a:p>
          <a:p>
            <a:pPr eaLnBrk="1" hangingPunct="1">
              <a:defRPr/>
            </a:pPr>
            <a:r>
              <a:rPr lang="en-US"/>
              <a:t>2. Het moment </a:t>
            </a:r>
            <a:r>
              <a:rPr lang="en-US" err="1"/>
              <a:t>dat</a:t>
            </a:r>
            <a:r>
              <a:rPr lang="en-US"/>
              <a:t> we </a:t>
            </a:r>
            <a:r>
              <a:rPr lang="en-US" err="1"/>
              <a:t>voor</a:t>
            </a:r>
            <a:r>
              <a:rPr lang="en-US"/>
              <a:t> het </a:t>
            </a:r>
            <a:r>
              <a:rPr lang="en-US" err="1"/>
              <a:t>eerst</a:t>
            </a:r>
            <a:r>
              <a:rPr lang="en-US"/>
              <a:t> </a:t>
            </a:r>
            <a:r>
              <a:rPr lang="en-US" err="1"/>
              <a:t>onder</a:t>
            </a:r>
            <a:r>
              <a:rPr lang="en-US"/>
              <a:t> de 104,2 BDG </a:t>
            </a:r>
            <a:r>
              <a:rPr lang="en-US" err="1"/>
              <a:t>kwamen</a:t>
            </a:r>
            <a:r>
              <a:rPr lang="en-US"/>
              <a:t> (</a:t>
            </a:r>
            <a:r>
              <a:rPr lang="en-US" err="1"/>
              <a:t>eind</a:t>
            </a:r>
            <a:r>
              <a:rPr lang="en-US"/>
              <a:t> 2015)</a:t>
            </a:r>
          </a:p>
          <a:p>
            <a:pPr eaLnBrk="1" hangingPunct="1">
              <a:defRPr/>
            </a:pPr>
            <a:r>
              <a:rPr lang="en-US"/>
              <a:t>3. De stand ultimo 2017</a:t>
            </a:r>
            <a:endParaRPr lang="nl-NL"/>
          </a:p>
        </p:txBody>
      </p:sp>
      <p:sp>
        <p:nvSpPr>
          <p:cNvPr id="5" name="Tijdelijke aanduiding voor koptekst 4">
            <a:extLst>
              <a:ext uri="{FF2B5EF4-FFF2-40B4-BE49-F238E27FC236}">
                <a16:creationId xmlns:a16="http://schemas.microsoft.com/office/drawing/2014/main" id="{A0AA0B4E-6A5E-4EF3-9B57-4612B3E409E2}"/>
              </a:ext>
            </a:extLst>
          </p:cNvPr>
          <p:cNvSpPr>
            <a:spLocks noGrp="1"/>
          </p:cNvSpPr>
          <p:nvPr>
            <p:ph type="hdr" sz="quarter"/>
          </p:nvPr>
        </p:nvSpPr>
        <p:spPr/>
        <p:txBody>
          <a:bodyPr/>
          <a:lstStyle/>
          <a:p>
            <a:pPr>
              <a:defRPr/>
            </a:pPr>
            <a:r>
              <a:rPr lang="en-US"/>
              <a:t>Presentatie Senioren CNV - Drenthe</a:t>
            </a:r>
          </a:p>
        </p:txBody>
      </p:sp>
      <p:sp>
        <p:nvSpPr>
          <p:cNvPr id="6" name="Tijdelijke aanduiding voor datum 5">
            <a:extLst>
              <a:ext uri="{FF2B5EF4-FFF2-40B4-BE49-F238E27FC236}">
                <a16:creationId xmlns:a16="http://schemas.microsoft.com/office/drawing/2014/main" id="{5AD8BDBA-C621-40B2-9A46-DDC28523B710}"/>
              </a:ext>
            </a:extLst>
          </p:cNvPr>
          <p:cNvSpPr>
            <a:spLocks noGrp="1"/>
          </p:cNvSpPr>
          <p:nvPr>
            <p:ph type="dt" sz="quarter" idx="1"/>
          </p:nvPr>
        </p:nvSpPr>
        <p:spPr/>
        <p:txBody>
          <a:bodyPr/>
          <a:lstStyle/>
          <a:p>
            <a:pPr>
              <a:defRPr/>
            </a:pPr>
            <a:r>
              <a:rPr lang="nl-NL"/>
              <a:t>25 april 2019</a:t>
            </a:r>
            <a:endParaRPr lang="en-US"/>
          </a:p>
        </p:txBody>
      </p:sp>
    </p:spTree>
    <p:extLst>
      <p:ext uri="{BB962C8B-B14F-4D97-AF65-F5344CB8AC3E}">
        <p14:creationId xmlns:p14="http://schemas.microsoft.com/office/powerpoint/2010/main" val="187040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eaLnBrk="1" hangingPunct="1">
              <a:defRPr/>
            </a:pPr>
            <a:endParaRPr lang="nl-NL"/>
          </a:p>
        </p:txBody>
      </p:sp>
      <p:sp>
        <p:nvSpPr>
          <p:cNvPr id="2" name="Tijdelijke aanduiding voor datum 1"/>
          <p:cNvSpPr>
            <a:spLocks noGrp="1"/>
          </p:cNvSpPr>
          <p:nvPr>
            <p:ph type="dt" sz="quarter" idx="1"/>
          </p:nvPr>
        </p:nvSpPr>
        <p:spPr/>
        <p:txBody>
          <a:bodyPr/>
          <a:lstStyle>
            <a:lvl1pPr>
              <a:defRPr sz="1000">
                <a:solidFill>
                  <a:schemeClr val="tx1"/>
                </a:solidFill>
                <a:latin typeface="Times" charset="0"/>
                <a:ea typeface="Osaka" charset="-128"/>
              </a:defRPr>
            </a:lvl1pPr>
            <a:lvl2pPr marL="742950" indent="-285750">
              <a:defRPr sz="1000">
                <a:solidFill>
                  <a:schemeClr val="tx1"/>
                </a:solidFill>
                <a:latin typeface="Times" charset="0"/>
                <a:ea typeface="Osaka" charset="-128"/>
              </a:defRPr>
            </a:lvl2pPr>
            <a:lvl3pPr marL="1143000" indent="-228600">
              <a:defRPr sz="1000">
                <a:solidFill>
                  <a:schemeClr val="tx1"/>
                </a:solidFill>
                <a:latin typeface="Times" charset="0"/>
                <a:ea typeface="Osaka" charset="-128"/>
              </a:defRPr>
            </a:lvl3pPr>
            <a:lvl4pPr marL="1600200" indent="-228600">
              <a:defRPr sz="1000">
                <a:solidFill>
                  <a:schemeClr val="tx1"/>
                </a:solidFill>
                <a:latin typeface="Times" charset="0"/>
                <a:ea typeface="Osaka" charset="-128"/>
              </a:defRPr>
            </a:lvl4pPr>
            <a:lvl5pPr marL="2057400" indent="-228600">
              <a:defRPr sz="1000">
                <a:solidFill>
                  <a:schemeClr val="tx1"/>
                </a:solidFill>
                <a:latin typeface="Times" charset="0"/>
                <a:ea typeface="Osaka" charset="-128"/>
              </a:defRPr>
            </a:lvl5pPr>
            <a:lvl6pPr marL="2514600" indent="-228600" eaLnBrk="0" fontAlgn="base" hangingPunct="0">
              <a:spcBef>
                <a:spcPct val="0"/>
              </a:spcBef>
              <a:spcAft>
                <a:spcPct val="0"/>
              </a:spcAft>
              <a:defRPr sz="1000">
                <a:solidFill>
                  <a:schemeClr val="tx1"/>
                </a:solidFill>
                <a:latin typeface="Times" charset="0"/>
                <a:ea typeface="Osaka" charset="-128"/>
              </a:defRPr>
            </a:lvl6pPr>
            <a:lvl7pPr marL="2971800" indent="-228600" eaLnBrk="0" fontAlgn="base" hangingPunct="0">
              <a:spcBef>
                <a:spcPct val="0"/>
              </a:spcBef>
              <a:spcAft>
                <a:spcPct val="0"/>
              </a:spcAft>
              <a:defRPr sz="1000">
                <a:solidFill>
                  <a:schemeClr val="tx1"/>
                </a:solidFill>
                <a:latin typeface="Times" charset="0"/>
                <a:ea typeface="Osaka" charset="-128"/>
              </a:defRPr>
            </a:lvl7pPr>
            <a:lvl8pPr marL="3429000" indent="-228600" eaLnBrk="0" fontAlgn="base" hangingPunct="0">
              <a:spcBef>
                <a:spcPct val="0"/>
              </a:spcBef>
              <a:spcAft>
                <a:spcPct val="0"/>
              </a:spcAft>
              <a:defRPr sz="1000">
                <a:solidFill>
                  <a:schemeClr val="tx1"/>
                </a:solidFill>
                <a:latin typeface="Times" charset="0"/>
                <a:ea typeface="Osaka" charset="-128"/>
              </a:defRPr>
            </a:lvl8pPr>
            <a:lvl9pPr marL="3886200" indent="-228600" eaLnBrk="0" fontAlgn="base" hangingPunct="0">
              <a:spcBef>
                <a:spcPct val="0"/>
              </a:spcBef>
              <a:spcAft>
                <a:spcPct val="0"/>
              </a:spcAft>
              <a:defRPr sz="1000">
                <a:solidFill>
                  <a:schemeClr val="tx1"/>
                </a:solidFill>
                <a:latin typeface="Times" charset="0"/>
                <a:ea typeface="Osaka" charset="-128"/>
              </a:defRPr>
            </a:lvl9pPr>
          </a:lstStyle>
          <a:p>
            <a:pPr>
              <a:defRPr/>
            </a:pPr>
            <a:fld id="{DF6B677C-9DB5-4FBE-AAB0-71A1AF017DA9}" type="datetime3">
              <a:rPr lang="nl-NL" sz="1200">
                <a:latin typeface="Arial" pitchFamily="34" charset="0"/>
              </a:rPr>
              <a:pPr>
                <a:defRPr/>
              </a:pPr>
              <a:t>4/12/23</a:t>
            </a:fld>
            <a:endParaRPr lang="en-US" sz="1200">
              <a:latin typeface="Arial" pitchFamily="34" charset="0"/>
            </a:endParaRPr>
          </a:p>
        </p:txBody>
      </p:sp>
      <p:sp>
        <p:nvSpPr>
          <p:cNvPr id="3" name="Tijdelijke aanduiding voor koptekst 2"/>
          <p:cNvSpPr>
            <a:spLocks noGrp="1"/>
          </p:cNvSpPr>
          <p:nvPr>
            <p:ph type="hdr" sz="quarter"/>
          </p:nvPr>
        </p:nvSpPr>
        <p:spPr/>
        <p:txBody>
          <a:bodyPr/>
          <a:lstStyle/>
          <a:p>
            <a:pPr>
              <a:defRPr/>
            </a:pPr>
            <a:r>
              <a:rPr lang="en-US"/>
              <a:t>ABP powerpoint presentatie</a:t>
            </a:r>
          </a:p>
        </p:txBody>
      </p:sp>
    </p:spTree>
    <p:extLst>
      <p:ext uri="{BB962C8B-B14F-4D97-AF65-F5344CB8AC3E}">
        <p14:creationId xmlns:p14="http://schemas.microsoft.com/office/powerpoint/2010/main" val="358741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rabicPeriod"/>
            </a:pPr>
            <a:r>
              <a:rPr lang="nl-NL"/>
              <a:t>Door de nieuwe parameters van de </a:t>
            </a:r>
            <a:r>
              <a:rPr lang="nl-NL" err="1"/>
              <a:t>cie</a:t>
            </a:r>
            <a:r>
              <a:rPr lang="nl-NL"/>
              <a:t> Parameters is de kritische dekkingsgraad verhoogd naar 95%</a:t>
            </a:r>
          </a:p>
          <a:p>
            <a:pPr marL="342900" indent="-342900">
              <a:buAutoNum type="arabicPeriod"/>
            </a:pPr>
            <a:r>
              <a:rPr lang="nl-NL"/>
              <a:t>Beëindiging verlaging pas mogelijk boven VEV (of TBI als die hoger zou worden dan VEV)</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a:p>
        </p:txBody>
      </p:sp>
    </p:spTree>
    <p:extLst>
      <p:ext uri="{BB962C8B-B14F-4D97-AF65-F5344CB8AC3E}">
        <p14:creationId xmlns:p14="http://schemas.microsoft.com/office/powerpoint/2010/main" val="2859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a:p>
        </p:txBody>
      </p:sp>
      <p:sp>
        <p:nvSpPr>
          <p:cNvPr id="4" name="Tijdelijke aanduiding voor koptekst 3"/>
          <p:cNvSpPr>
            <a:spLocks noGrp="1"/>
          </p:cNvSpPr>
          <p:nvPr>
            <p:ph type="hdr" sz="quarter"/>
          </p:nvPr>
        </p:nvSpPr>
        <p:spPr/>
        <p:txBody>
          <a:bodyPr/>
          <a:lstStyle/>
          <a:p>
            <a:pPr>
              <a:defRPr/>
            </a:pPr>
            <a:r>
              <a:rPr lang="en-US"/>
              <a:t>ABP powerpoint presentatie</a:t>
            </a:r>
          </a:p>
        </p:txBody>
      </p:sp>
      <p:sp>
        <p:nvSpPr>
          <p:cNvPr id="5" name="Tijdelijke aanduiding voor datum 4"/>
          <p:cNvSpPr>
            <a:spLocks noGrp="1"/>
          </p:cNvSpPr>
          <p:nvPr>
            <p:ph type="dt" sz="quarter" idx="1"/>
          </p:nvPr>
        </p:nvSpPr>
        <p:spPr/>
        <p:txBody>
          <a:bodyPr/>
          <a:lstStyle/>
          <a:p>
            <a:pPr>
              <a:defRPr/>
            </a:pPr>
            <a:fld id="{E48EE524-DD74-4E4C-8953-9D1CB7A46B33}" type="datetime3">
              <a:rPr lang="nl-NL" smtClean="0"/>
              <a:pPr>
                <a:defRPr/>
              </a:pPr>
              <a:t>4/12/23</a:t>
            </a:fld>
            <a:endParaRPr lang="en-US"/>
          </a:p>
        </p:txBody>
      </p:sp>
    </p:spTree>
    <p:extLst>
      <p:ext uri="{BB962C8B-B14F-4D97-AF65-F5344CB8AC3E}">
        <p14:creationId xmlns:p14="http://schemas.microsoft.com/office/powerpoint/2010/main" val="23269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67970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4" name="Afbeelding"/>
          <p:cNvSpPr>
            <a:spLocks noGrp="1" noSelect="1"/>
          </p:cNvSpPr>
          <p:nvPr>
            <p:ph type="pic" sz="quarter" idx="17" hasCustomPrompt="1"/>
          </p:nvPr>
        </p:nvSpPr>
        <p:spPr bwMode="gray">
          <a:xfrm>
            <a:off x="0" y="1245600"/>
            <a:ext cx="12195175" cy="5612400"/>
          </a:xfrm>
        </p:spPr>
        <p:txBody>
          <a:bodyPr/>
          <a:lstStyle>
            <a:lvl1pPr marL="0" indent="0">
              <a:buNone/>
              <a:defRPr baseline="0"/>
            </a:lvl1pPr>
          </a:lstStyle>
          <a:p>
            <a:r>
              <a:rPr lang="nl-NL"/>
              <a:t>[Klik op het pictogram om een afbeelding in te voegen]</a:t>
            </a:r>
          </a:p>
        </p:txBody>
      </p:sp>
      <p:sp>
        <p:nvSpPr>
          <p:cNvPr id="8" name="Blauw kader (phju)"/>
          <p:cNvSpPr>
            <a:spLocks noGrp="1" noSelect="1"/>
          </p:cNvSpPr>
          <p:nvPr userDrawn="1">
            <p:ph type="body" idx="1000" hasCustomPrompt="1"/>
          </p:nvPr>
        </p:nvSpPr>
        <p:spPr bwMode="auto">
          <a:xfrm>
            <a:off x="0" y="5414963"/>
            <a:ext cx="5311775" cy="760412"/>
          </a:xfrm>
          <a:custGeom>
            <a:avLst/>
            <a:gdLst>
              <a:gd name="T0" fmla="*/ 3885 w 4184"/>
              <a:gd name="T1" fmla="*/ 597 h 597"/>
              <a:gd name="T2" fmla="*/ 0 w 4184"/>
              <a:gd name="T3" fmla="*/ 597 h 597"/>
              <a:gd name="T4" fmla="*/ 0 w 4184"/>
              <a:gd name="T5" fmla="*/ 0 h 597"/>
              <a:gd name="T6" fmla="*/ 3885 w 4184"/>
              <a:gd name="T7" fmla="*/ 0 h 597"/>
              <a:gd name="T8" fmla="*/ 4184 w 4184"/>
              <a:gd name="T9" fmla="*/ 298 h 597"/>
              <a:gd name="T10" fmla="*/ 4184 w 4184"/>
              <a:gd name="T11" fmla="*/ 298 h 597"/>
              <a:gd name="T12" fmla="*/ 3885 w 4184"/>
              <a:gd name="T13" fmla="*/ 597 h 597"/>
            </a:gdLst>
            <a:ahLst/>
            <a:cxnLst>
              <a:cxn ang="0">
                <a:pos x="T0" y="T1"/>
              </a:cxn>
              <a:cxn ang="0">
                <a:pos x="T2" y="T3"/>
              </a:cxn>
              <a:cxn ang="0">
                <a:pos x="T4" y="T5"/>
              </a:cxn>
              <a:cxn ang="0">
                <a:pos x="T6" y="T7"/>
              </a:cxn>
              <a:cxn ang="0">
                <a:pos x="T8" y="T9"/>
              </a:cxn>
              <a:cxn ang="0">
                <a:pos x="T10" y="T11"/>
              </a:cxn>
              <a:cxn ang="0">
                <a:pos x="T12" y="T13"/>
              </a:cxn>
            </a:cxnLst>
            <a:rect l="0" t="0" r="r" b="b"/>
            <a:pathLst>
              <a:path w="4184" h="597">
                <a:moveTo>
                  <a:pt x="3885" y="597"/>
                </a:moveTo>
                <a:cubicBezTo>
                  <a:pt x="0" y="597"/>
                  <a:pt x="0" y="597"/>
                  <a:pt x="0" y="597"/>
                </a:cubicBezTo>
                <a:cubicBezTo>
                  <a:pt x="0" y="0"/>
                  <a:pt x="0" y="0"/>
                  <a:pt x="0" y="0"/>
                </a:cubicBezTo>
                <a:cubicBezTo>
                  <a:pt x="3885" y="0"/>
                  <a:pt x="3885" y="0"/>
                  <a:pt x="3885" y="0"/>
                </a:cubicBezTo>
                <a:cubicBezTo>
                  <a:pt x="4050" y="0"/>
                  <a:pt x="4184" y="133"/>
                  <a:pt x="4184" y="298"/>
                </a:cubicBezTo>
                <a:cubicBezTo>
                  <a:pt x="4184" y="298"/>
                  <a:pt x="4184" y="298"/>
                  <a:pt x="4184" y="298"/>
                </a:cubicBezTo>
                <a:cubicBezTo>
                  <a:pt x="4184" y="463"/>
                  <a:pt x="4050" y="597"/>
                  <a:pt x="3885" y="597"/>
                </a:cubicBezTo>
                <a:close/>
              </a:path>
            </a:pathLst>
          </a:custGeom>
          <a:solidFill>
            <a:srgbClr val="005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a:solidFill>
                  <a:schemeClr val="bg1"/>
                </a:solidFill>
              </a:defRPr>
            </a:lvl1pPr>
          </a:lstStyle>
          <a:p>
            <a:r>
              <a:rPr lang="nl-NL"/>
              <a:t> </a:t>
            </a:r>
          </a:p>
        </p:txBody>
      </p:sp>
      <p:sp>
        <p:nvSpPr>
          <p:cNvPr id="12" name="Functie"/>
          <p:cNvSpPr>
            <a:spLocks noGrp="1" noSelect="1"/>
          </p:cNvSpPr>
          <p:nvPr>
            <p:ph type="body" sz="quarter" idx="16" hasCustomPrompt="1"/>
          </p:nvPr>
        </p:nvSpPr>
        <p:spPr bwMode="gray">
          <a:xfrm>
            <a:off x="810000" y="5770328"/>
            <a:ext cx="4212000" cy="324000"/>
          </a:xfrm>
        </p:spPr>
        <p:txBody>
          <a:bodyPr/>
          <a:lstStyle>
            <a:lvl1pPr marL="0" indent="0">
              <a:lnSpc>
                <a:spcPct val="100000"/>
              </a:lnSpc>
              <a:spcBef>
                <a:spcPts val="0"/>
              </a:spcBef>
              <a:spcAft>
                <a:spcPts val="0"/>
              </a:spcAft>
              <a:buNone/>
              <a:defRPr sz="1900" b="0">
                <a:solidFill>
                  <a:schemeClr val="bg1"/>
                </a:solidFill>
                <a:latin typeface="+mn-lt"/>
              </a:defRPr>
            </a:lvl1pPr>
            <a:lvl2pPr marL="0" indent="0">
              <a:lnSpc>
                <a:spcPct val="100000"/>
              </a:lnSpc>
              <a:spcBef>
                <a:spcPts val="0"/>
              </a:spcBef>
              <a:spcAft>
                <a:spcPts val="0"/>
              </a:spcAft>
              <a:buNone/>
              <a:defRPr sz="1900" b="0">
                <a:solidFill>
                  <a:schemeClr val="bg1"/>
                </a:solidFill>
                <a:latin typeface="+mn-lt"/>
              </a:defRPr>
            </a:lvl2pPr>
            <a:lvl3pPr marL="0" indent="0">
              <a:lnSpc>
                <a:spcPct val="100000"/>
              </a:lnSpc>
              <a:spcBef>
                <a:spcPts val="0"/>
              </a:spcBef>
              <a:spcAft>
                <a:spcPts val="0"/>
              </a:spcAft>
              <a:buFont typeface="Arial" panose="020B0604020202020204" pitchFamily="34" charset="0"/>
              <a:buNone/>
              <a:defRPr sz="1900" b="0">
                <a:solidFill>
                  <a:schemeClr val="bg1"/>
                </a:solidFill>
                <a:latin typeface="+mn-lt"/>
              </a:defRPr>
            </a:lvl3pPr>
            <a:lvl4pPr marL="0" indent="0">
              <a:lnSpc>
                <a:spcPct val="100000"/>
              </a:lnSpc>
              <a:spcBef>
                <a:spcPts val="0"/>
              </a:spcBef>
              <a:spcAft>
                <a:spcPts val="0"/>
              </a:spcAft>
              <a:buFont typeface="Arial" panose="020B0604020202020204" pitchFamily="34" charset="0"/>
              <a:buNone/>
              <a:defRPr sz="1900" b="0">
                <a:solidFill>
                  <a:schemeClr val="bg1"/>
                </a:solidFill>
                <a:latin typeface="+mn-lt"/>
              </a:defRPr>
            </a:lvl4pPr>
            <a:lvl5pPr marL="0" indent="0">
              <a:lnSpc>
                <a:spcPct val="100000"/>
              </a:lnSpc>
              <a:spcBef>
                <a:spcPts val="0"/>
              </a:spcBef>
              <a:spcAft>
                <a:spcPts val="0"/>
              </a:spcAft>
              <a:buFont typeface="Arial" panose="020B0604020202020204" pitchFamily="34" charset="0"/>
              <a:buNone/>
              <a:defRPr sz="1900" b="0">
                <a:solidFill>
                  <a:schemeClr val="bg1"/>
                </a:solidFill>
                <a:latin typeface="+mn-lt"/>
              </a:defRPr>
            </a:lvl5pPr>
            <a:lvl6pPr marL="0" indent="0">
              <a:lnSpc>
                <a:spcPct val="100000"/>
              </a:lnSpc>
              <a:spcBef>
                <a:spcPts val="0"/>
              </a:spcBef>
              <a:spcAft>
                <a:spcPts val="0"/>
              </a:spcAft>
              <a:buFont typeface="Arial" panose="020B0604020202020204" pitchFamily="34" charset="0"/>
              <a:buNone/>
              <a:defRPr sz="1900" b="0">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1900" b="0">
                <a:solidFill>
                  <a:schemeClr val="bg1"/>
                </a:solidFill>
                <a:latin typeface="+mn-lt"/>
              </a:defRPr>
            </a:lvl7pPr>
            <a:lvl8pPr marL="0" indent="0">
              <a:lnSpc>
                <a:spcPct val="100000"/>
              </a:lnSpc>
              <a:spcBef>
                <a:spcPts val="0"/>
              </a:spcBef>
              <a:spcAft>
                <a:spcPts val="0"/>
              </a:spcAft>
              <a:buFont typeface="Arial" panose="020B0604020202020204" pitchFamily="34" charset="0"/>
              <a:buNone/>
              <a:defRPr sz="1900" b="0">
                <a:solidFill>
                  <a:schemeClr val="bg1"/>
                </a:solidFill>
                <a:latin typeface="+mn-lt"/>
              </a:defRPr>
            </a:lvl8pPr>
            <a:lvl9pPr marL="0" indent="0">
              <a:lnSpc>
                <a:spcPct val="100000"/>
              </a:lnSpc>
              <a:spcBef>
                <a:spcPts val="0"/>
              </a:spcBef>
              <a:spcAft>
                <a:spcPts val="0"/>
              </a:spcAft>
              <a:buFont typeface="Arial" panose="020B0604020202020204" pitchFamily="34" charset="0"/>
              <a:buNone/>
              <a:defRPr sz="1900" b="0">
                <a:solidFill>
                  <a:schemeClr val="bg1"/>
                </a:solidFill>
                <a:latin typeface="+mn-lt"/>
              </a:defRPr>
            </a:lvl9pPr>
          </a:lstStyle>
          <a:p>
            <a:pPr lvl="0"/>
            <a:r>
              <a:rPr lang="nl-NL"/>
              <a:t>[Functie]</a:t>
            </a:r>
          </a:p>
        </p:txBody>
      </p:sp>
      <p:sp>
        <p:nvSpPr>
          <p:cNvPr id="11" name="Naam"/>
          <p:cNvSpPr>
            <a:spLocks noGrp="1" noSelect="1"/>
          </p:cNvSpPr>
          <p:nvPr>
            <p:ph type="body" sz="quarter" idx="15" hasCustomPrompt="1"/>
          </p:nvPr>
        </p:nvSpPr>
        <p:spPr bwMode="gray">
          <a:xfrm>
            <a:off x="810000" y="5499818"/>
            <a:ext cx="4212000" cy="324000"/>
          </a:xfrm>
        </p:spPr>
        <p:txBody>
          <a:bodyPr/>
          <a:lstStyle>
            <a:lvl1pPr marL="0" indent="0">
              <a:lnSpc>
                <a:spcPct val="100000"/>
              </a:lnSpc>
              <a:spcBef>
                <a:spcPts val="0"/>
              </a:spcBef>
              <a:spcAft>
                <a:spcPts val="0"/>
              </a:spcAft>
              <a:buNone/>
              <a:defRPr sz="1900" b="0">
                <a:solidFill>
                  <a:schemeClr val="bg1"/>
                </a:solidFill>
                <a:latin typeface="+mn-lt"/>
              </a:defRPr>
            </a:lvl1pPr>
            <a:lvl2pPr marL="0" indent="0">
              <a:lnSpc>
                <a:spcPct val="100000"/>
              </a:lnSpc>
              <a:spcBef>
                <a:spcPts val="0"/>
              </a:spcBef>
              <a:spcAft>
                <a:spcPts val="0"/>
              </a:spcAft>
              <a:buNone/>
              <a:defRPr sz="1900" b="0">
                <a:solidFill>
                  <a:schemeClr val="bg1"/>
                </a:solidFill>
                <a:latin typeface="+mn-lt"/>
              </a:defRPr>
            </a:lvl2pPr>
            <a:lvl3pPr marL="0" indent="0">
              <a:lnSpc>
                <a:spcPct val="100000"/>
              </a:lnSpc>
              <a:spcBef>
                <a:spcPts val="0"/>
              </a:spcBef>
              <a:spcAft>
                <a:spcPts val="0"/>
              </a:spcAft>
              <a:buFont typeface="Arial" panose="020B0604020202020204" pitchFamily="34" charset="0"/>
              <a:buNone/>
              <a:defRPr sz="1900" b="0">
                <a:solidFill>
                  <a:schemeClr val="bg1"/>
                </a:solidFill>
                <a:latin typeface="+mn-lt"/>
              </a:defRPr>
            </a:lvl3pPr>
            <a:lvl4pPr marL="0" indent="0">
              <a:lnSpc>
                <a:spcPct val="100000"/>
              </a:lnSpc>
              <a:spcBef>
                <a:spcPts val="0"/>
              </a:spcBef>
              <a:spcAft>
                <a:spcPts val="0"/>
              </a:spcAft>
              <a:buFont typeface="Arial" panose="020B0604020202020204" pitchFamily="34" charset="0"/>
              <a:buNone/>
              <a:defRPr sz="1900" b="0">
                <a:solidFill>
                  <a:schemeClr val="bg1"/>
                </a:solidFill>
                <a:latin typeface="+mn-lt"/>
              </a:defRPr>
            </a:lvl4pPr>
            <a:lvl5pPr marL="0" indent="0">
              <a:lnSpc>
                <a:spcPct val="100000"/>
              </a:lnSpc>
              <a:spcBef>
                <a:spcPts val="0"/>
              </a:spcBef>
              <a:spcAft>
                <a:spcPts val="0"/>
              </a:spcAft>
              <a:buFont typeface="Arial" panose="020B0604020202020204" pitchFamily="34" charset="0"/>
              <a:buNone/>
              <a:defRPr sz="1900" b="0">
                <a:solidFill>
                  <a:schemeClr val="bg1"/>
                </a:solidFill>
                <a:latin typeface="+mn-lt"/>
              </a:defRPr>
            </a:lvl5pPr>
            <a:lvl6pPr marL="0" indent="0">
              <a:lnSpc>
                <a:spcPct val="100000"/>
              </a:lnSpc>
              <a:spcBef>
                <a:spcPts val="0"/>
              </a:spcBef>
              <a:spcAft>
                <a:spcPts val="0"/>
              </a:spcAft>
              <a:buFont typeface="Arial" panose="020B0604020202020204" pitchFamily="34" charset="0"/>
              <a:buNone/>
              <a:defRPr sz="1900" b="0">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1900" b="0">
                <a:solidFill>
                  <a:schemeClr val="bg1"/>
                </a:solidFill>
                <a:latin typeface="+mn-lt"/>
              </a:defRPr>
            </a:lvl7pPr>
            <a:lvl8pPr marL="0" indent="0">
              <a:lnSpc>
                <a:spcPct val="100000"/>
              </a:lnSpc>
              <a:spcBef>
                <a:spcPts val="0"/>
              </a:spcBef>
              <a:spcAft>
                <a:spcPts val="0"/>
              </a:spcAft>
              <a:buFont typeface="Arial" panose="020B0604020202020204" pitchFamily="34" charset="0"/>
              <a:buNone/>
              <a:defRPr sz="1900" b="0">
                <a:solidFill>
                  <a:schemeClr val="bg1"/>
                </a:solidFill>
                <a:latin typeface="+mn-lt"/>
              </a:defRPr>
            </a:lvl8pPr>
            <a:lvl9pPr marL="0" indent="0">
              <a:lnSpc>
                <a:spcPct val="100000"/>
              </a:lnSpc>
              <a:spcBef>
                <a:spcPts val="0"/>
              </a:spcBef>
              <a:spcAft>
                <a:spcPts val="0"/>
              </a:spcAft>
              <a:buFont typeface="Arial" panose="020B0604020202020204" pitchFamily="34" charset="0"/>
              <a:buNone/>
              <a:defRPr sz="1900" b="0">
                <a:solidFill>
                  <a:schemeClr val="bg1"/>
                </a:solidFill>
                <a:latin typeface="+mn-lt"/>
              </a:defRPr>
            </a:lvl9pPr>
          </a:lstStyle>
          <a:p>
            <a:pPr lvl="0"/>
            <a:r>
              <a:rPr lang="nl-NL"/>
              <a:t>[Naam]</a:t>
            </a:r>
          </a:p>
        </p:txBody>
      </p:sp>
      <p:sp>
        <p:nvSpPr>
          <p:cNvPr id="10" name="Locatie en datum"/>
          <p:cNvSpPr>
            <a:spLocks noGrp="1" noSelect="1"/>
          </p:cNvSpPr>
          <p:nvPr>
            <p:ph type="body" sz="quarter" idx="14" hasCustomPrompt="1"/>
          </p:nvPr>
        </p:nvSpPr>
        <p:spPr bwMode="gray">
          <a:xfrm>
            <a:off x="810000" y="4998842"/>
            <a:ext cx="6624000" cy="396000"/>
          </a:xfrm>
        </p:spPr>
        <p:txBody>
          <a:bodyPr/>
          <a:lstStyle>
            <a:lvl1pPr marL="0" indent="0">
              <a:lnSpc>
                <a:spcPct val="100000"/>
              </a:lnSpc>
              <a:spcBef>
                <a:spcPts val="0"/>
              </a:spcBef>
              <a:spcAft>
                <a:spcPts val="0"/>
              </a:spcAft>
              <a:buNone/>
              <a:defRPr sz="2100" b="1">
                <a:solidFill>
                  <a:schemeClr val="tx1"/>
                </a:solidFill>
                <a:latin typeface="+mn-lt"/>
              </a:defRPr>
            </a:lvl1pPr>
            <a:lvl2pPr marL="0" indent="0">
              <a:lnSpc>
                <a:spcPct val="100000"/>
              </a:lnSpc>
              <a:spcBef>
                <a:spcPts val="0"/>
              </a:spcBef>
              <a:spcAft>
                <a:spcPts val="0"/>
              </a:spcAft>
              <a:buNone/>
              <a:defRPr sz="2100" b="1">
                <a:solidFill>
                  <a:schemeClr val="tx1"/>
                </a:solidFill>
                <a:latin typeface="+mn-lt"/>
              </a:defRPr>
            </a:lvl2pPr>
            <a:lvl3pPr marL="0" indent="0">
              <a:lnSpc>
                <a:spcPct val="100000"/>
              </a:lnSpc>
              <a:spcBef>
                <a:spcPts val="0"/>
              </a:spcBef>
              <a:spcAft>
                <a:spcPts val="0"/>
              </a:spcAft>
              <a:buFont typeface="Arial" panose="020B0604020202020204" pitchFamily="34" charset="0"/>
              <a:buNone/>
              <a:defRPr sz="2100" b="1">
                <a:solidFill>
                  <a:schemeClr val="tx1"/>
                </a:solidFill>
                <a:latin typeface="+mn-lt"/>
              </a:defRPr>
            </a:lvl3pPr>
            <a:lvl4pPr marL="0" indent="0">
              <a:lnSpc>
                <a:spcPct val="100000"/>
              </a:lnSpc>
              <a:spcBef>
                <a:spcPts val="0"/>
              </a:spcBef>
              <a:spcAft>
                <a:spcPts val="0"/>
              </a:spcAft>
              <a:buFont typeface="Arial" panose="020B0604020202020204" pitchFamily="34" charset="0"/>
              <a:buNone/>
              <a:defRPr sz="2100" b="1">
                <a:solidFill>
                  <a:schemeClr val="tx1"/>
                </a:solidFill>
                <a:latin typeface="+mn-lt"/>
              </a:defRPr>
            </a:lvl4pPr>
            <a:lvl5pPr marL="0" indent="0">
              <a:lnSpc>
                <a:spcPct val="100000"/>
              </a:lnSpc>
              <a:spcBef>
                <a:spcPts val="0"/>
              </a:spcBef>
              <a:spcAft>
                <a:spcPts val="0"/>
              </a:spcAft>
              <a:buFont typeface="Arial" panose="020B0604020202020204" pitchFamily="34" charset="0"/>
              <a:buNone/>
              <a:defRPr sz="2100" b="1">
                <a:solidFill>
                  <a:schemeClr val="tx1"/>
                </a:solidFill>
                <a:latin typeface="+mn-lt"/>
              </a:defRPr>
            </a:lvl5pPr>
            <a:lvl6pPr marL="0" indent="0">
              <a:lnSpc>
                <a:spcPct val="100000"/>
              </a:lnSpc>
              <a:spcBef>
                <a:spcPts val="0"/>
              </a:spcBef>
              <a:spcAft>
                <a:spcPts val="0"/>
              </a:spcAft>
              <a:buFont typeface="Arial" panose="020B0604020202020204" pitchFamily="34" charset="0"/>
              <a:buNone/>
              <a:defRPr sz="2100" b="1">
                <a:solidFill>
                  <a:schemeClr val="tx1"/>
                </a:solidFill>
                <a:latin typeface="+mn-lt"/>
              </a:defRPr>
            </a:lvl6pPr>
            <a:lvl7pPr marL="0" indent="0">
              <a:lnSpc>
                <a:spcPct val="100000"/>
              </a:lnSpc>
              <a:spcBef>
                <a:spcPts val="0"/>
              </a:spcBef>
              <a:spcAft>
                <a:spcPts val="0"/>
              </a:spcAft>
              <a:buFont typeface="Arial" panose="020B0604020202020204" pitchFamily="34" charset="0"/>
              <a:buNone/>
              <a:defRPr sz="2100" b="1">
                <a:solidFill>
                  <a:schemeClr val="tx1"/>
                </a:solidFill>
                <a:latin typeface="+mn-lt"/>
              </a:defRPr>
            </a:lvl7pPr>
            <a:lvl8pPr marL="0" indent="0">
              <a:lnSpc>
                <a:spcPct val="100000"/>
              </a:lnSpc>
              <a:spcBef>
                <a:spcPts val="0"/>
              </a:spcBef>
              <a:spcAft>
                <a:spcPts val="0"/>
              </a:spcAft>
              <a:buFont typeface="Arial" panose="020B0604020202020204" pitchFamily="34" charset="0"/>
              <a:buNone/>
              <a:defRPr sz="2100" b="1">
                <a:solidFill>
                  <a:schemeClr val="tx1"/>
                </a:solidFill>
                <a:latin typeface="+mn-lt"/>
              </a:defRPr>
            </a:lvl8pPr>
            <a:lvl9pPr marL="0" indent="0">
              <a:lnSpc>
                <a:spcPct val="100000"/>
              </a:lnSpc>
              <a:spcBef>
                <a:spcPts val="0"/>
              </a:spcBef>
              <a:spcAft>
                <a:spcPts val="0"/>
              </a:spcAft>
              <a:buFont typeface="Arial" panose="020B0604020202020204" pitchFamily="34" charset="0"/>
              <a:buNone/>
              <a:defRPr sz="2100" b="1">
                <a:solidFill>
                  <a:schemeClr val="tx1"/>
                </a:solidFill>
                <a:latin typeface="+mn-lt"/>
              </a:defRPr>
            </a:lvl9pPr>
          </a:lstStyle>
          <a:p>
            <a:pPr lvl="0"/>
            <a:r>
              <a:rPr lang="nl-NL"/>
              <a:t>[Locatie en datum]</a:t>
            </a:r>
          </a:p>
        </p:txBody>
      </p:sp>
      <p:sp>
        <p:nvSpPr>
          <p:cNvPr id="3" name="Ondertitel 2"/>
          <p:cNvSpPr>
            <a:spLocks noGrp="1" noSelect="1"/>
          </p:cNvSpPr>
          <p:nvPr>
            <p:ph type="subTitle" idx="1" hasCustomPrompt="1"/>
          </p:nvPr>
        </p:nvSpPr>
        <p:spPr bwMode="gray">
          <a:xfrm>
            <a:off x="810000" y="2992260"/>
            <a:ext cx="6624000" cy="792000"/>
          </a:xfrm>
        </p:spPr>
        <p:txBody>
          <a:bodyPr/>
          <a:lstStyle>
            <a:lvl1pPr marL="0" indent="0" algn="l">
              <a:buNone/>
              <a:defRPr sz="2000">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nl-NL" noProof="1"/>
              <a:t>[Ondertitel]</a:t>
            </a:r>
          </a:p>
        </p:txBody>
      </p:sp>
      <p:sp>
        <p:nvSpPr>
          <p:cNvPr id="9" name="Vervolg titel"/>
          <p:cNvSpPr>
            <a:spLocks noGrp="1" noSelect="1"/>
          </p:cNvSpPr>
          <p:nvPr>
            <p:ph type="body" sz="quarter" idx="13" hasCustomPrompt="1"/>
          </p:nvPr>
        </p:nvSpPr>
        <p:spPr bwMode="gray">
          <a:xfrm>
            <a:off x="810000" y="2399681"/>
            <a:ext cx="6624000" cy="576000"/>
          </a:xfrm>
        </p:spPr>
        <p:txBody>
          <a:bodyPr/>
          <a:lstStyle>
            <a:lvl1pPr marL="0" indent="0">
              <a:lnSpc>
                <a:spcPct val="100000"/>
              </a:lnSpc>
              <a:spcBef>
                <a:spcPts val="0"/>
              </a:spcBef>
              <a:spcAft>
                <a:spcPts val="0"/>
              </a:spcAft>
              <a:buNone/>
              <a:defRPr sz="3200">
                <a:solidFill>
                  <a:schemeClr val="accent2"/>
                </a:solidFill>
                <a:latin typeface="+mj-lt"/>
              </a:defRPr>
            </a:lvl1pPr>
            <a:lvl2pPr marL="0" indent="0">
              <a:lnSpc>
                <a:spcPct val="100000"/>
              </a:lnSpc>
              <a:spcBef>
                <a:spcPts val="0"/>
              </a:spcBef>
              <a:spcAft>
                <a:spcPts val="0"/>
              </a:spcAft>
              <a:buNone/>
              <a:defRPr sz="3200">
                <a:solidFill>
                  <a:schemeClr val="accent2"/>
                </a:solidFill>
                <a:latin typeface="+mj-lt"/>
              </a:defRPr>
            </a:lvl2pPr>
            <a:lvl3pPr marL="0" indent="0">
              <a:lnSpc>
                <a:spcPct val="100000"/>
              </a:lnSpc>
              <a:spcBef>
                <a:spcPts val="0"/>
              </a:spcBef>
              <a:spcAft>
                <a:spcPts val="0"/>
              </a:spcAft>
              <a:buFont typeface="Arial" panose="020B0604020202020204" pitchFamily="34" charset="0"/>
              <a:buNone/>
              <a:defRPr sz="3200">
                <a:solidFill>
                  <a:schemeClr val="accent2"/>
                </a:solidFill>
                <a:latin typeface="+mj-lt"/>
              </a:defRPr>
            </a:lvl3pPr>
            <a:lvl4pPr marL="0" indent="0">
              <a:lnSpc>
                <a:spcPct val="100000"/>
              </a:lnSpc>
              <a:spcBef>
                <a:spcPts val="0"/>
              </a:spcBef>
              <a:spcAft>
                <a:spcPts val="0"/>
              </a:spcAft>
              <a:buFont typeface="Arial" panose="020B0604020202020204" pitchFamily="34" charset="0"/>
              <a:buNone/>
              <a:defRPr sz="3200">
                <a:solidFill>
                  <a:schemeClr val="accent2"/>
                </a:solidFill>
                <a:latin typeface="+mj-lt"/>
              </a:defRPr>
            </a:lvl4pPr>
            <a:lvl5pPr marL="0" indent="0">
              <a:lnSpc>
                <a:spcPct val="100000"/>
              </a:lnSpc>
              <a:spcBef>
                <a:spcPts val="0"/>
              </a:spcBef>
              <a:spcAft>
                <a:spcPts val="0"/>
              </a:spcAft>
              <a:buFont typeface="Arial" panose="020B0604020202020204" pitchFamily="34" charset="0"/>
              <a:buNone/>
              <a:defRPr sz="3200">
                <a:solidFill>
                  <a:schemeClr val="accent2"/>
                </a:solidFill>
                <a:latin typeface="+mj-lt"/>
              </a:defRPr>
            </a:lvl5pPr>
            <a:lvl6pPr marL="0" indent="0">
              <a:lnSpc>
                <a:spcPct val="100000"/>
              </a:lnSpc>
              <a:spcBef>
                <a:spcPts val="0"/>
              </a:spcBef>
              <a:spcAft>
                <a:spcPts val="0"/>
              </a:spcAft>
              <a:buFont typeface="Arial" panose="020B0604020202020204" pitchFamily="34" charset="0"/>
              <a:buNone/>
              <a:defRPr sz="3200">
                <a:solidFill>
                  <a:schemeClr val="accent2"/>
                </a:solidFill>
                <a:latin typeface="+mj-lt"/>
              </a:defRPr>
            </a:lvl6pPr>
            <a:lvl7pPr marL="0" indent="0">
              <a:lnSpc>
                <a:spcPct val="100000"/>
              </a:lnSpc>
              <a:spcBef>
                <a:spcPts val="0"/>
              </a:spcBef>
              <a:spcAft>
                <a:spcPts val="0"/>
              </a:spcAft>
              <a:buFont typeface="Arial" panose="020B0604020202020204" pitchFamily="34" charset="0"/>
              <a:buNone/>
              <a:defRPr sz="3200">
                <a:solidFill>
                  <a:schemeClr val="accent2"/>
                </a:solidFill>
                <a:latin typeface="+mj-lt"/>
              </a:defRPr>
            </a:lvl7pPr>
            <a:lvl8pPr marL="0" indent="0">
              <a:lnSpc>
                <a:spcPct val="100000"/>
              </a:lnSpc>
              <a:spcBef>
                <a:spcPts val="0"/>
              </a:spcBef>
              <a:spcAft>
                <a:spcPts val="0"/>
              </a:spcAft>
              <a:buFont typeface="Arial" panose="020B0604020202020204" pitchFamily="34" charset="0"/>
              <a:buNone/>
              <a:defRPr sz="3200">
                <a:solidFill>
                  <a:schemeClr val="accent2"/>
                </a:solidFill>
                <a:latin typeface="+mj-lt"/>
              </a:defRPr>
            </a:lvl8pPr>
            <a:lvl9pPr marL="0" indent="0">
              <a:lnSpc>
                <a:spcPct val="100000"/>
              </a:lnSpc>
              <a:spcBef>
                <a:spcPts val="0"/>
              </a:spcBef>
              <a:spcAft>
                <a:spcPts val="0"/>
              </a:spcAft>
              <a:buFont typeface="Arial" panose="020B0604020202020204" pitchFamily="34" charset="0"/>
              <a:buNone/>
              <a:defRPr sz="3200">
                <a:solidFill>
                  <a:schemeClr val="accent2"/>
                </a:solidFill>
                <a:latin typeface="+mj-lt"/>
              </a:defRPr>
            </a:lvl9pPr>
          </a:lstStyle>
          <a:p>
            <a:pPr lvl="0"/>
            <a:r>
              <a:rPr lang="nl-NL"/>
              <a:t>[Vervolg titel]</a:t>
            </a:r>
          </a:p>
        </p:txBody>
      </p:sp>
      <p:sp>
        <p:nvSpPr>
          <p:cNvPr id="2" name="Titel 1"/>
          <p:cNvSpPr>
            <a:spLocks noGrp="1" noSelect="1"/>
          </p:cNvSpPr>
          <p:nvPr>
            <p:ph type="ctrTitle" hasCustomPrompt="1"/>
          </p:nvPr>
        </p:nvSpPr>
        <p:spPr bwMode="gray">
          <a:xfrm>
            <a:off x="810000" y="1879713"/>
            <a:ext cx="6624000" cy="576000"/>
          </a:xfrm>
        </p:spPr>
        <p:txBody>
          <a:bodyPr anchor="t" anchorCtr="0"/>
          <a:lstStyle>
            <a:lvl1pPr algn="l">
              <a:defRPr sz="3200"/>
            </a:lvl1pPr>
          </a:lstStyle>
          <a:p>
            <a:r>
              <a:rPr lang="nl-NL" noProof="1"/>
              <a:t>[Titel]</a:t>
            </a:r>
          </a:p>
        </p:txBody>
      </p:sp>
      <p:sp>
        <p:nvSpPr>
          <p:cNvPr id="4" name="Rechthoek 3"/>
          <p:cNvSpPr>
            <a:spLocks noSelect="1"/>
          </p:cNvSpPr>
          <p:nvPr userDrawn="1"/>
        </p:nvSpPr>
        <p:spPr bwMode="gray">
          <a:xfrm>
            <a:off x="0" y="1245600"/>
            <a:ext cx="12189600" cy="684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vorm 12">
            <a:extLst>
              <a:ext uri="{FF2B5EF4-FFF2-40B4-BE49-F238E27FC236}">
                <a16:creationId xmlns:a16="http://schemas.microsoft.com/office/drawing/2014/main" id="{1DED41FE-D094-4B85-B129-8B5B9DD5CA34}"/>
              </a:ext>
            </a:extLst>
          </p:cNvPr>
          <p:cNvSpPr>
            <a:spLocks noSelect="1"/>
          </p:cNvSpPr>
          <p:nvPr userDrawn="1"/>
        </p:nvSpPr>
        <p:spPr>
          <a:xfrm>
            <a:off x="-227" y="-227"/>
            <a:ext cx="12190413" cy="1105128"/>
          </a:xfrm>
          <a:custGeom>
            <a:avLst/>
            <a:gdLst>
              <a:gd name="connsiteX0" fmla="*/ 227 w 12190413"/>
              <a:gd name="connsiteY0" fmla="*/ 227 h 1105127"/>
              <a:gd name="connsiteX1" fmla="*/ 12190640 w 12190413"/>
              <a:gd name="connsiteY1" fmla="*/ 227 h 1105127"/>
              <a:gd name="connsiteX2" fmla="*/ 12190640 w 12190413"/>
              <a:gd name="connsiteY2" fmla="*/ 1106545 h 1105127"/>
              <a:gd name="connsiteX3" fmla="*/ 227 w 12190413"/>
              <a:gd name="connsiteY3" fmla="*/ 1106545 h 1105127"/>
            </a:gdLst>
            <a:ahLst/>
            <a:cxnLst>
              <a:cxn ang="0">
                <a:pos x="connsiteX0" y="connsiteY0"/>
              </a:cxn>
              <a:cxn ang="0">
                <a:pos x="connsiteX1" y="connsiteY1"/>
              </a:cxn>
              <a:cxn ang="0">
                <a:pos x="connsiteX2" y="connsiteY2"/>
              </a:cxn>
              <a:cxn ang="0">
                <a:pos x="connsiteX3" y="connsiteY3"/>
              </a:cxn>
            </a:cxnLst>
            <a:rect l="l" t="t" r="r" b="b"/>
            <a:pathLst>
              <a:path w="12190413" h="1105127">
                <a:moveTo>
                  <a:pt x="227" y="227"/>
                </a:moveTo>
                <a:lnTo>
                  <a:pt x="12190640" y="227"/>
                </a:lnTo>
                <a:lnTo>
                  <a:pt x="12190640" y="1106545"/>
                </a:lnTo>
                <a:lnTo>
                  <a:pt x="227" y="1106545"/>
                </a:lnTo>
                <a:close/>
              </a:path>
            </a:pathLst>
          </a:custGeom>
          <a:noFill/>
          <a:ln w="1699" cap="flat">
            <a:noFill/>
            <a:prstDash val="solid"/>
            <a:miter/>
          </a:ln>
        </p:spPr>
        <p:txBody>
          <a:bodyPr rtlCol="0" anchor="ctr"/>
          <a:lstStyle/>
          <a:p>
            <a:endParaRPr lang="nl-NL"/>
          </a:p>
        </p:txBody>
      </p:sp>
      <p:grpSp>
        <p:nvGrpSpPr>
          <p:cNvPr id="16" name="Group 4">
            <a:extLst>
              <a:ext uri="{FF2B5EF4-FFF2-40B4-BE49-F238E27FC236}">
                <a16:creationId xmlns:a16="http://schemas.microsoft.com/office/drawing/2014/main" id="{4E437DB9-7842-475F-9F76-B929E52F22BF}"/>
              </a:ext>
            </a:extLst>
          </p:cNvPr>
          <p:cNvGrpSpPr>
            <a:grpSpLocks noSelect="1" noChangeAspect="1"/>
          </p:cNvGrpSpPr>
          <p:nvPr userDrawn="1"/>
        </p:nvGrpSpPr>
        <p:grpSpPr bwMode="auto">
          <a:xfrm>
            <a:off x="801688" y="322263"/>
            <a:ext cx="3170238" cy="700087"/>
            <a:chOff x="505" y="203"/>
            <a:chExt cx="1997" cy="441"/>
          </a:xfrm>
        </p:grpSpPr>
        <p:sp>
          <p:nvSpPr>
            <p:cNvPr id="18" name="Freeform 5">
              <a:extLst>
                <a:ext uri="{FF2B5EF4-FFF2-40B4-BE49-F238E27FC236}">
                  <a16:creationId xmlns:a16="http://schemas.microsoft.com/office/drawing/2014/main" id="{89A39733-7851-448A-A42D-97F32576F6B5}"/>
                </a:ext>
              </a:extLst>
            </p:cNvPr>
            <p:cNvSpPr>
              <a:spLocks noSelect="1"/>
            </p:cNvSpPr>
            <p:nvPr userDrawn="1"/>
          </p:nvSpPr>
          <p:spPr bwMode="auto">
            <a:xfrm>
              <a:off x="505" y="203"/>
              <a:ext cx="1057" cy="416"/>
            </a:xfrm>
            <a:custGeom>
              <a:avLst/>
              <a:gdLst>
                <a:gd name="T0" fmla="*/ 1469 w 5287"/>
                <a:gd name="T1" fmla="*/ 6 h 2079"/>
                <a:gd name="T2" fmla="*/ 381 w 5287"/>
                <a:gd name="T3" fmla="*/ 841 h 2079"/>
                <a:gd name="T4" fmla="*/ 374 w 5287"/>
                <a:gd name="T5" fmla="*/ 865 h 2079"/>
                <a:gd name="T6" fmla="*/ 0 w 5287"/>
                <a:gd name="T7" fmla="*/ 1032 h 2079"/>
                <a:gd name="T8" fmla="*/ 279 w 5287"/>
                <a:gd name="T9" fmla="*/ 1199 h 2079"/>
                <a:gd name="T10" fmla="*/ 204 w 5287"/>
                <a:gd name="T11" fmla="*/ 2073 h 2079"/>
                <a:gd name="T12" fmla="*/ 411 w 5287"/>
                <a:gd name="T13" fmla="*/ 1958 h 2079"/>
                <a:gd name="T14" fmla="*/ 1323 w 5287"/>
                <a:gd name="T15" fmla="*/ 1199 h 2079"/>
                <a:gd name="T16" fmla="*/ 1490 w 5287"/>
                <a:gd name="T17" fmla="*/ 2079 h 2079"/>
                <a:gd name="T18" fmla="*/ 1657 w 5287"/>
                <a:gd name="T19" fmla="*/ 172 h 2079"/>
                <a:gd name="T20" fmla="*/ 735 w 5287"/>
                <a:gd name="T21" fmla="*/ 865 h 2079"/>
                <a:gd name="T22" fmla="*/ 1233 w 5287"/>
                <a:gd name="T23" fmla="*/ 409 h 2079"/>
                <a:gd name="T24" fmla="*/ 1323 w 5287"/>
                <a:gd name="T25" fmla="*/ 865 h 2079"/>
                <a:gd name="T26" fmla="*/ 3235 w 5287"/>
                <a:gd name="T27" fmla="*/ 776 h 2079"/>
                <a:gd name="T28" fmla="*/ 3429 w 5287"/>
                <a:gd name="T29" fmla="*/ 57 h 2079"/>
                <a:gd name="T30" fmla="*/ 2158 w 5287"/>
                <a:gd name="T31" fmla="*/ 5 h 2079"/>
                <a:gd name="T32" fmla="*/ 1991 w 5287"/>
                <a:gd name="T33" fmla="*/ 1912 h 2079"/>
                <a:gd name="T34" fmla="*/ 3307 w 5287"/>
                <a:gd name="T35" fmla="*/ 2079 h 2079"/>
                <a:gd name="T36" fmla="*/ 3474 w 5287"/>
                <a:gd name="T37" fmla="*/ 1906 h 2079"/>
                <a:gd name="T38" fmla="*/ 2910 w 5287"/>
                <a:gd name="T39" fmla="*/ 1039 h 2079"/>
                <a:gd name="T40" fmla="*/ 2976 w 5287"/>
                <a:gd name="T41" fmla="*/ 1536 h 2079"/>
                <a:gd name="T42" fmla="*/ 2990 w 5287"/>
                <a:gd name="T43" fmla="*/ 1745 h 2079"/>
                <a:gd name="T44" fmla="*/ 2325 w 5287"/>
                <a:gd name="T45" fmla="*/ 1197 h 2079"/>
                <a:gd name="T46" fmla="*/ 2374 w 5287"/>
                <a:gd name="T47" fmla="*/ 1199 h 2079"/>
                <a:gd name="T48" fmla="*/ 2363 w 5287"/>
                <a:gd name="T49" fmla="*/ 865 h 2079"/>
                <a:gd name="T50" fmla="*/ 2325 w 5287"/>
                <a:gd name="T51" fmla="*/ 868 h 2079"/>
                <a:gd name="T52" fmla="*/ 2969 w 5287"/>
                <a:gd name="T53" fmla="*/ 339 h 2079"/>
                <a:gd name="T54" fmla="*/ 3050 w 5287"/>
                <a:gd name="T55" fmla="*/ 461 h 2079"/>
                <a:gd name="T56" fmla="*/ 2363 w 5287"/>
                <a:gd name="T57" fmla="*/ 865 h 2079"/>
                <a:gd name="T58" fmla="*/ 5114 w 5287"/>
                <a:gd name="T59" fmla="*/ 5 h 2079"/>
                <a:gd name="T60" fmla="*/ 3942 w 5287"/>
                <a:gd name="T61" fmla="*/ 6 h 2079"/>
                <a:gd name="T62" fmla="*/ 3763 w 5287"/>
                <a:gd name="T63" fmla="*/ 172 h 2079"/>
                <a:gd name="T64" fmla="*/ 3578 w 5287"/>
                <a:gd name="T65" fmla="*/ 1032 h 2079"/>
                <a:gd name="T66" fmla="*/ 3763 w 5287"/>
                <a:gd name="T67" fmla="*/ 1912 h 2079"/>
                <a:gd name="T68" fmla="*/ 4097 w 5287"/>
                <a:gd name="T69" fmla="*/ 1912 h 2079"/>
                <a:gd name="T70" fmla="*/ 4745 w 5287"/>
                <a:gd name="T71" fmla="*/ 1008 h 2079"/>
                <a:gd name="T72" fmla="*/ 5242 w 5287"/>
                <a:gd name="T73" fmla="*/ 64 h 2079"/>
                <a:gd name="T74" fmla="*/ 4097 w 5287"/>
                <a:gd name="T75" fmla="*/ 860 h 2079"/>
                <a:gd name="T76" fmla="*/ 4756 w 5287"/>
                <a:gd name="T77" fmla="*/ 339 h 2079"/>
                <a:gd name="T78" fmla="*/ 4853 w 5287"/>
                <a:gd name="T79" fmla="*/ 419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87" h="2079">
                  <a:moveTo>
                    <a:pt x="1600" y="47"/>
                  </a:moveTo>
                  <a:cubicBezTo>
                    <a:pt x="1564" y="15"/>
                    <a:pt x="1516" y="0"/>
                    <a:pt x="1469" y="6"/>
                  </a:cubicBezTo>
                  <a:cubicBezTo>
                    <a:pt x="1452" y="8"/>
                    <a:pt x="1067" y="60"/>
                    <a:pt x="780" y="272"/>
                  </a:cubicBezTo>
                  <a:cubicBezTo>
                    <a:pt x="529" y="458"/>
                    <a:pt x="396" y="802"/>
                    <a:pt x="381" y="841"/>
                  </a:cubicBezTo>
                  <a:cubicBezTo>
                    <a:pt x="380" y="845"/>
                    <a:pt x="378" y="850"/>
                    <a:pt x="377" y="854"/>
                  </a:cubicBezTo>
                  <a:cubicBezTo>
                    <a:pt x="374" y="865"/>
                    <a:pt x="374" y="865"/>
                    <a:pt x="374" y="865"/>
                  </a:cubicBezTo>
                  <a:cubicBezTo>
                    <a:pt x="166" y="865"/>
                    <a:pt x="166" y="865"/>
                    <a:pt x="166" y="865"/>
                  </a:cubicBezTo>
                  <a:cubicBezTo>
                    <a:pt x="74" y="865"/>
                    <a:pt x="0" y="940"/>
                    <a:pt x="0" y="1032"/>
                  </a:cubicBezTo>
                  <a:cubicBezTo>
                    <a:pt x="0" y="1125"/>
                    <a:pt x="74" y="1199"/>
                    <a:pt x="166" y="1199"/>
                  </a:cubicBezTo>
                  <a:cubicBezTo>
                    <a:pt x="279" y="1199"/>
                    <a:pt x="279" y="1199"/>
                    <a:pt x="279" y="1199"/>
                  </a:cubicBezTo>
                  <a:cubicBezTo>
                    <a:pt x="89" y="1867"/>
                    <a:pt x="89" y="1867"/>
                    <a:pt x="89" y="1867"/>
                  </a:cubicBezTo>
                  <a:cubicBezTo>
                    <a:pt x="64" y="1955"/>
                    <a:pt x="116" y="2048"/>
                    <a:pt x="204" y="2073"/>
                  </a:cubicBezTo>
                  <a:cubicBezTo>
                    <a:pt x="220" y="2077"/>
                    <a:pt x="235" y="2079"/>
                    <a:pt x="250" y="2079"/>
                  </a:cubicBezTo>
                  <a:cubicBezTo>
                    <a:pt x="323" y="2079"/>
                    <a:pt x="390" y="2031"/>
                    <a:pt x="411" y="1958"/>
                  </a:cubicBezTo>
                  <a:cubicBezTo>
                    <a:pt x="626" y="1199"/>
                    <a:pt x="626" y="1199"/>
                    <a:pt x="626" y="1199"/>
                  </a:cubicBezTo>
                  <a:cubicBezTo>
                    <a:pt x="1323" y="1199"/>
                    <a:pt x="1323" y="1199"/>
                    <a:pt x="1323" y="1199"/>
                  </a:cubicBezTo>
                  <a:cubicBezTo>
                    <a:pt x="1323" y="1912"/>
                    <a:pt x="1323" y="1912"/>
                    <a:pt x="1323" y="1912"/>
                  </a:cubicBezTo>
                  <a:cubicBezTo>
                    <a:pt x="1323" y="2005"/>
                    <a:pt x="1398" y="2079"/>
                    <a:pt x="1490" y="2079"/>
                  </a:cubicBezTo>
                  <a:cubicBezTo>
                    <a:pt x="1582" y="2079"/>
                    <a:pt x="1657" y="2005"/>
                    <a:pt x="1657" y="1912"/>
                  </a:cubicBezTo>
                  <a:cubicBezTo>
                    <a:pt x="1657" y="172"/>
                    <a:pt x="1657" y="172"/>
                    <a:pt x="1657" y="172"/>
                  </a:cubicBezTo>
                  <a:cubicBezTo>
                    <a:pt x="1657" y="124"/>
                    <a:pt x="1636" y="78"/>
                    <a:pt x="1600" y="47"/>
                  </a:cubicBezTo>
                  <a:moveTo>
                    <a:pt x="735" y="865"/>
                  </a:moveTo>
                  <a:cubicBezTo>
                    <a:pt x="786" y="762"/>
                    <a:pt x="873" y="619"/>
                    <a:pt x="979" y="540"/>
                  </a:cubicBezTo>
                  <a:cubicBezTo>
                    <a:pt x="1057" y="482"/>
                    <a:pt x="1149" y="440"/>
                    <a:pt x="1233" y="409"/>
                  </a:cubicBezTo>
                  <a:cubicBezTo>
                    <a:pt x="1286" y="398"/>
                    <a:pt x="1314" y="417"/>
                    <a:pt x="1323" y="464"/>
                  </a:cubicBezTo>
                  <a:cubicBezTo>
                    <a:pt x="1323" y="865"/>
                    <a:pt x="1323" y="865"/>
                    <a:pt x="1323" y="865"/>
                  </a:cubicBezTo>
                  <a:lnTo>
                    <a:pt x="735" y="865"/>
                  </a:lnTo>
                  <a:close/>
                  <a:moveTo>
                    <a:pt x="3235" y="776"/>
                  </a:moveTo>
                  <a:cubicBezTo>
                    <a:pt x="3456" y="524"/>
                    <a:pt x="3474" y="194"/>
                    <a:pt x="3474" y="180"/>
                  </a:cubicBezTo>
                  <a:cubicBezTo>
                    <a:pt x="3477" y="134"/>
                    <a:pt x="3460" y="90"/>
                    <a:pt x="3429" y="57"/>
                  </a:cubicBezTo>
                  <a:cubicBezTo>
                    <a:pt x="3397" y="24"/>
                    <a:pt x="3353" y="5"/>
                    <a:pt x="3308" y="5"/>
                  </a:cubicBezTo>
                  <a:cubicBezTo>
                    <a:pt x="2158" y="5"/>
                    <a:pt x="2158" y="5"/>
                    <a:pt x="2158" y="5"/>
                  </a:cubicBezTo>
                  <a:cubicBezTo>
                    <a:pt x="2066" y="5"/>
                    <a:pt x="1991" y="80"/>
                    <a:pt x="1991" y="172"/>
                  </a:cubicBezTo>
                  <a:cubicBezTo>
                    <a:pt x="1991" y="1912"/>
                    <a:pt x="1991" y="1912"/>
                    <a:pt x="1991" y="1912"/>
                  </a:cubicBezTo>
                  <a:cubicBezTo>
                    <a:pt x="1991" y="2005"/>
                    <a:pt x="2066" y="2079"/>
                    <a:pt x="2158" y="2079"/>
                  </a:cubicBezTo>
                  <a:cubicBezTo>
                    <a:pt x="3307" y="2079"/>
                    <a:pt x="3307" y="2079"/>
                    <a:pt x="3307" y="2079"/>
                  </a:cubicBezTo>
                  <a:cubicBezTo>
                    <a:pt x="3353" y="2079"/>
                    <a:pt x="3396" y="2061"/>
                    <a:pt x="3428" y="2028"/>
                  </a:cubicBezTo>
                  <a:cubicBezTo>
                    <a:pt x="3459" y="1995"/>
                    <a:pt x="3476" y="1951"/>
                    <a:pt x="3474" y="1906"/>
                  </a:cubicBezTo>
                  <a:cubicBezTo>
                    <a:pt x="3474" y="1892"/>
                    <a:pt x="3458" y="1582"/>
                    <a:pt x="3228" y="1317"/>
                  </a:cubicBezTo>
                  <a:cubicBezTo>
                    <a:pt x="3122" y="1194"/>
                    <a:pt x="3013" y="1105"/>
                    <a:pt x="2910" y="1039"/>
                  </a:cubicBezTo>
                  <a:cubicBezTo>
                    <a:pt x="3020" y="978"/>
                    <a:pt x="3132" y="893"/>
                    <a:pt x="3235" y="776"/>
                  </a:cubicBezTo>
                  <a:moveTo>
                    <a:pt x="2976" y="1536"/>
                  </a:moveTo>
                  <a:cubicBezTo>
                    <a:pt x="3007" y="1571"/>
                    <a:pt x="3032" y="1608"/>
                    <a:pt x="3052" y="1644"/>
                  </a:cubicBezTo>
                  <a:cubicBezTo>
                    <a:pt x="3080" y="1713"/>
                    <a:pt x="3056" y="1740"/>
                    <a:pt x="2990" y="1745"/>
                  </a:cubicBezTo>
                  <a:cubicBezTo>
                    <a:pt x="2325" y="1745"/>
                    <a:pt x="2325" y="1745"/>
                    <a:pt x="2325" y="1745"/>
                  </a:cubicBezTo>
                  <a:cubicBezTo>
                    <a:pt x="2325" y="1197"/>
                    <a:pt x="2325" y="1197"/>
                    <a:pt x="2325" y="1197"/>
                  </a:cubicBezTo>
                  <a:cubicBezTo>
                    <a:pt x="2334" y="1199"/>
                    <a:pt x="2344" y="1199"/>
                    <a:pt x="2353" y="1199"/>
                  </a:cubicBezTo>
                  <a:cubicBezTo>
                    <a:pt x="2356" y="1199"/>
                    <a:pt x="2363" y="1199"/>
                    <a:pt x="2374" y="1199"/>
                  </a:cubicBezTo>
                  <a:cubicBezTo>
                    <a:pt x="2428" y="1199"/>
                    <a:pt x="2699" y="1216"/>
                    <a:pt x="2976" y="1536"/>
                  </a:cubicBezTo>
                  <a:moveTo>
                    <a:pt x="2363" y="865"/>
                  </a:moveTo>
                  <a:cubicBezTo>
                    <a:pt x="2350" y="865"/>
                    <a:pt x="2342" y="866"/>
                    <a:pt x="2340" y="866"/>
                  </a:cubicBezTo>
                  <a:cubicBezTo>
                    <a:pt x="2335" y="866"/>
                    <a:pt x="2330" y="867"/>
                    <a:pt x="2325" y="868"/>
                  </a:cubicBezTo>
                  <a:cubicBezTo>
                    <a:pt x="2325" y="339"/>
                    <a:pt x="2325" y="339"/>
                    <a:pt x="2325" y="339"/>
                  </a:cubicBezTo>
                  <a:cubicBezTo>
                    <a:pt x="2969" y="339"/>
                    <a:pt x="2969" y="339"/>
                    <a:pt x="2969" y="339"/>
                  </a:cubicBezTo>
                  <a:cubicBezTo>
                    <a:pt x="2969" y="339"/>
                    <a:pt x="2969" y="339"/>
                    <a:pt x="2969" y="339"/>
                  </a:cubicBezTo>
                  <a:cubicBezTo>
                    <a:pt x="3063" y="339"/>
                    <a:pt x="3096" y="368"/>
                    <a:pt x="3050" y="461"/>
                  </a:cubicBezTo>
                  <a:cubicBezTo>
                    <a:pt x="3032" y="494"/>
                    <a:pt x="3010" y="526"/>
                    <a:pt x="2984" y="556"/>
                  </a:cubicBezTo>
                  <a:cubicBezTo>
                    <a:pt x="2741" y="834"/>
                    <a:pt x="2423" y="862"/>
                    <a:pt x="2363" y="865"/>
                  </a:cubicBezTo>
                  <a:moveTo>
                    <a:pt x="5242" y="64"/>
                  </a:moveTo>
                  <a:cubicBezTo>
                    <a:pt x="5210" y="27"/>
                    <a:pt x="5163" y="5"/>
                    <a:pt x="5114" y="5"/>
                  </a:cubicBezTo>
                  <a:cubicBezTo>
                    <a:pt x="3955" y="5"/>
                    <a:pt x="3955" y="5"/>
                    <a:pt x="3955" y="5"/>
                  </a:cubicBezTo>
                  <a:cubicBezTo>
                    <a:pt x="3951" y="5"/>
                    <a:pt x="3946" y="5"/>
                    <a:pt x="3942" y="6"/>
                  </a:cubicBezTo>
                  <a:cubicBezTo>
                    <a:pt x="3938" y="5"/>
                    <a:pt x="3934" y="5"/>
                    <a:pt x="3930" y="5"/>
                  </a:cubicBezTo>
                  <a:cubicBezTo>
                    <a:pt x="3838" y="5"/>
                    <a:pt x="3763" y="80"/>
                    <a:pt x="3763" y="172"/>
                  </a:cubicBezTo>
                  <a:cubicBezTo>
                    <a:pt x="3763" y="861"/>
                    <a:pt x="3763" y="861"/>
                    <a:pt x="3763" y="861"/>
                  </a:cubicBezTo>
                  <a:cubicBezTo>
                    <a:pt x="3668" y="861"/>
                    <a:pt x="3578" y="938"/>
                    <a:pt x="3578" y="1032"/>
                  </a:cubicBezTo>
                  <a:cubicBezTo>
                    <a:pt x="3578" y="1127"/>
                    <a:pt x="3668" y="1204"/>
                    <a:pt x="3763" y="1204"/>
                  </a:cubicBezTo>
                  <a:cubicBezTo>
                    <a:pt x="3763" y="1912"/>
                    <a:pt x="3763" y="1912"/>
                    <a:pt x="3763" y="1912"/>
                  </a:cubicBezTo>
                  <a:cubicBezTo>
                    <a:pt x="3763" y="2005"/>
                    <a:pt x="3838" y="2079"/>
                    <a:pt x="3930" y="2079"/>
                  </a:cubicBezTo>
                  <a:cubicBezTo>
                    <a:pt x="4022" y="2079"/>
                    <a:pt x="4097" y="2005"/>
                    <a:pt x="4097" y="1912"/>
                  </a:cubicBezTo>
                  <a:cubicBezTo>
                    <a:pt x="4097" y="1195"/>
                    <a:pt x="4097" y="1195"/>
                    <a:pt x="4097" y="1195"/>
                  </a:cubicBezTo>
                  <a:cubicBezTo>
                    <a:pt x="4256" y="1182"/>
                    <a:pt x="4500" y="1140"/>
                    <a:pt x="4745" y="1008"/>
                  </a:cubicBezTo>
                  <a:cubicBezTo>
                    <a:pt x="5178" y="773"/>
                    <a:pt x="5275" y="223"/>
                    <a:pt x="5279" y="199"/>
                  </a:cubicBezTo>
                  <a:cubicBezTo>
                    <a:pt x="5287" y="151"/>
                    <a:pt x="5273" y="101"/>
                    <a:pt x="5242" y="64"/>
                  </a:cubicBezTo>
                  <a:moveTo>
                    <a:pt x="4586" y="714"/>
                  </a:moveTo>
                  <a:cubicBezTo>
                    <a:pt x="4405" y="812"/>
                    <a:pt x="4222" y="847"/>
                    <a:pt x="4097" y="860"/>
                  </a:cubicBezTo>
                  <a:cubicBezTo>
                    <a:pt x="4097" y="339"/>
                    <a:pt x="4097" y="339"/>
                    <a:pt x="4097" y="339"/>
                  </a:cubicBezTo>
                  <a:cubicBezTo>
                    <a:pt x="4756" y="339"/>
                    <a:pt x="4756" y="339"/>
                    <a:pt x="4756" y="339"/>
                  </a:cubicBezTo>
                  <a:cubicBezTo>
                    <a:pt x="4756" y="339"/>
                    <a:pt x="4756" y="339"/>
                    <a:pt x="4756" y="339"/>
                  </a:cubicBezTo>
                  <a:cubicBezTo>
                    <a:pt x="4834" y="339"/>
                    <a:pt x="4869" y="359"/>
                    <a:pt x="4853" y="419"/>
                  </a:cubicBezTo>
                  <a:cubicBezTo>
                    <a:pt x="4797" y="529"/>
                    <a:pt x="4712" y="646"/>
                    <a:pt x="4586" y="714"/>
                  </a:cubicBezTo>
                </a:path>
              </a:pathLst>
            </a:custGeom>
            <a:solidFill>
              <a:srgbClr val="005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6">
              <a:extLst>
                <a:ext uri="{FF2B5EF4-FFF2-40B4-BE49-F238E27FC236}">
                  <a16:creationId xmlns:a16="http://schemas.microsoft.com/office/drawing/2014/main" id="{E2299CDC-DF5E-4213-869B-92C66EE88772}"/>
                </a:ext>
              </a:extLst>
            </p:cNvPr>
            <p:cNvSpPr>
              <a:spLocks noSelect="1"/>
            </p:cNvSpPr>
            <p:nvPr userDrawn="1"/>
          </p:nvSpPr>
          <p:spPr bwMode="auto">
            <a:xfrm>
              <a:off x="1623" y="425"/>
              <a:ext cx="879" cy="219"/>
            </a:xfrm>
            <a:custGeom>
              <a:avLst/>
              <a:gdLst>
                <a:gd name="T0" fmla="*/ 175 w 4395"/>
                <a:gd name="T1" fmla="*/ 291 h 1095"/>
                <a:gd name="T2" fmla="*/ 80 w 4395"/>
                <a:gd name="T3" fmla="*/ 82 h 1095"/>
                <a:gd name="T4" fmla="*/ 396 w 4395"/>
                <a:gd name="T5" fmla="*/ 220 h 1095"/>
                <a:gd name="T6" fmla="*/ 474 w 4395"/>
                <a:gd name="T7" fmla="*/ 130 h 1095"/>
                <a:gd name="T8" fmla="*/ 340 w 4395"/>
                <a:gd name="T9" fmla="*/ 336 h 1095"/>
                <a:gd name="T10" fmla="*/ 797 w 4395"/>
                <a:gd name="T11" fmla="*/ 150 h 1095"/>
                <a:gd name="T12" fmla="*/ 630 w 4395"/>
                <a:gd name="T13" fmla="*/ 249 h 1095"/>
                <a:gd name="T14" fmla="*/ 906 w 4395"/>
                <a:gd name="T15" fmla="*/ 170 h 1095"/>
                <a:gd name="T16" fmla="*/ 1091 w 4395"/>
                <a:gd name="T17" fmla="*/ 262 h 1095"/>
                <a:gd name="T18" fmla="*/ 1064 w 4395"/>
                <a:gd name="T19" fmla="*/ 145 h 1095"/>
                <a:gd name="T20" fmla="*/ 1421 w 4395"/>
                <a:gd name="T21" fmla="*/ 118 h 1095"/>
                <a:gd name="T22" fmla="*/ 1499 w 4395"/>
                <a:gd name="T23" fmla="*/ 170 h 1095"/>
                <a:gd name="T24" fmla="*/ 1763 w 4395"/>
                <a:gd name="T25" fmla="*/ 386 h 1095"/>
                <a:gd name="T26" fmla="*/ 1983 w 4395"/>
                <a:gd name="T27" fmla="*/ 353 h 1095"/>
                <a:gd name="T28" fmla="*/ 1889 w 4395"/>
                <a:gd name="T29" fmla="*/ 343 h 1095"/>
                <a:gd name="T30" fmla="*/ 2312 w 4395"/>
                <a:gd name="T31" fmla="*/ 248 h 1095"/>
                <a:gd name="T32" fmla="*/ 2532 w 4395"/>
                <a:gd name="T33" fmla="*/ 322 h 1095"/>
                <a:gd name="T34" fmla="*/ 2551 w 4395"/>
                <a:gd name="T35" fmla="*/ 350 h 1095"/>
                <a:gd name="T36" fmla="*/ 2935 w 4395"/>
                <a:gd name="T37" fmla="*/ 332 h 1095"/>
                <a:gd name="T38" fmla="*/ 2704 w 4395"/>
                <a:gd name="T39" fmla="*/ 112 h 1095"/>
                <a:gd name="T40" fmla="*/ 3105 w 4395"/>
                <a:gd name="T41" fmla="*/ 354 h 1095"/>
                <a:gd name="T42" fmla="*/ 3253 w 4395"/>
                <a:gd name="T43" fmla="*/ 340 h 1095"/>
                <a:gd name="T44" fmla="*/ 3150 w 4395"/>
                <a:gd name="T45" fmla="*/ 169 h 1095"/>
                <a:gd name="T46" fmla="*/ 3368 w 4395"/>
                <a:gd name="T47" fmla="*/ 386 h 1095"/>
                <a:gd name="T48" fmla="*/ 232 w 4395"/>
                <a:gd name="T49" fmla="*/ 789 h 1095"/>
                <a:gd name="T50" fmla="*/ 127 w 4395"/>
                <a:gd name="T51" fmla="*/ 807 h 1095"/>
                <a:gd name="T52" fmla="*/ 206 w 4395"/>
                <a:gd name="T53" fmla="*/ 717 h 1095"/>
                <a:gd name="T54" fmla="*/ 490 w 4395"/>
                <a:gd name="T55" fmla="*/ 717 h 1095"/>
                <a:gd name="T56" fmla="*/ 315 w 4395"/>
                <a:gd name="T57" fmla="*/ 831 h 1095"/>
                <a:gd name="T58" fmla="*/ 411 w 4395"/>
                <a:gd name="T59" fmla="*/ 694 h 1095"/>
                <a:gd name="T60" fmla="*/ 458 w 4395"/>
                <a:gd name="T61" fmla="*/ 843 h 1095"/>
                <a:gd name="T62" fmla="*/ 663 w 4395"/>
                <a:gd name="T63" fmla="*/ 764 h 1095"/>
                <a:gd name="T64" fmla="*/ 1253 w 4395"/>
                <a:gd name="T65" fmla="*/ 731 h 1095"/>
                <a:gd name="T66" fmla="*/ 1157 w 4395"/>
                <a:gd name="T67" fmla="*/ 923 h 1095"/>
                <a:gd name="T68" fmla="*/ 1019 w 4395"/>
                <a:gd name="T69" fmla="*/ 914 h 1095"/>
                <a:gd name="T70" fmla="*/ 1037 w 4395"/>
                <a:gd name="T71" fmla="*/ 1016 h 1095"/>
                <a:gd name="T72" fmla="*/ 1152 w 4395"/>
                <a:gd name="T73" fmla="*/ 746 h 1095"/>
                <a:gd name="T74" fmla="*/ 1406 w 4395"/>
                <a:gd name="T75" fmla="*/ 978 h 1095"/>
                <a:gd name="T76" fmla="*/ 1337 w 4395"/>
                <a:gd name="T77" fmla="*/ 836 h 1095"/>
                <a:gd name="T78" fmla="*/ 1806 w 4395"/>
                <a:gd name="T79" fmla="*/ 913 h 1095"/>
                <a:gd name="T80" fmla="*/ 1746 w 4395"/>
                <a:gd name="T81" fmla="*/ 756 h 1095"/>
                <a:gd name="T82" fmla="*/ 2050 w 4395"/>
                <a:gd name="T83" fmla="*/ 938 h 1095"/>
                <a:gd name="T84" fmla="*/ 2052 w 4395"/>
                <a:gd name="T85" fmla="*/ 837 h 1095"/>
                <a:gd name="T86" fmla="*/ 2523 w 4395"/>
                <a:gd name="T87" fmla="*/ 732 h 1095"/>
                <a:gd name="T88" fmla="*/ 2350 w 4395"/>
                <a:gd name="T89" fmla="*/ 699 h 1095"/>
                <a:gd name="T90" fmla="*/ 2361 w 4395"/>
                <a:gd name="T91" fmla="*/ 836 h 1095"/>
                <a:gd name="T92" fmla="*/ 2731 w 4395"/>
                <a:gd name="T93" fmla="*/ 932 h 1095"/>
                <a:gd name="T94" fmla="*/ 2804 w 4395"/>
                <a:gd name="T95" fmla="*/ 727 h 1095"/>
                <a:gd name="T96" fmla="*/ 2945 w 4395"/>
                <a:gd name="T97" fmla="*/ 735 h 1095"/>
                <a:gd name="T98" fmla="*/ 3074 w 4395"/>
                <a:gd name="T99" fmla="*/ 973 h 1095"/>
                <a:gd name="T100" fmla="*/ 3383 w 4395"/>
                <a:gd name="T101" fmla="*/ 714 h 1095"/>
                <a:gd name="T102" fmla="*/ 3186 w 4395"/>
                <a:gd name="T103" fmla="*/ 912 h 1095"/>
                <a:gd name="T104" fmla="*/ 3445 w 4395"/>
                <a:gd name="T105" fmla="*/ 650 h 1095"/>
                <a:gd name="T106" fmla="*/ 3440 w 4395"/>
                <a:gd name="T107" fmla="*/ 973 h 1095"/>
                <a:gd name="T108" fmla="*/ 3780 w 4395"/>
                <a:gd name="T109" fmla="*/ 733 h 1095"/>
                <a:gd name="T110" fmla="*/ 3915 w 4395"/>
                <a:gd name="T111" fmla="*/ 850 h 1095"/>
                <a:gd name="T112" fmla="*/ 3888 w 4395"/>
                <a:gd name="T113" fmla="*/ 733 h 1095"/>
                <a:gd name="T114" fmla="*/ 4245 w 4395"/>
                <a:gd name="T115" fmla="*/ 705 h 1095"/>
                <a:gd name="T116" fmla="*/ 4323 w 4395"/>
                <a:gd name="T117" fmla="*/ 758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5" h="1095">
                  <a:moveTo>
                    <a:pt x="226" y="245"/>
                  </a:moveTo>
                  <a:cubicBezTo>
                    <a:pt x="231" y="257"/>
                    <a:pt x="234" y="271"/>
                    <a:pt x="234" y="288"/>
                  </a:cubicBezTo>
                  <a:cubicBezTo>
                    <a:pt x="234" y="320"/>
                    <a:pt x="223" y="345"/>
                    <a:pt x="199" y="363"/>
                  </a:cubicBezTo>
                  <a:cubicBezTo>
                    <a:pt x="176" y="382"/>
                    <a:pt x="144" y="391"/>
                    <a:pt x="103" y="391"/>
                  </a:cubicBezTo>
                  <a:cubicBezTo>
                    <a:pt x="62" y="391"/>
                    <a:pt x="28" y="385"/>
                    <a:pt x="2" y="372"/>
                  </a:cubicBezTo>
                  <a:cubicBezTo>
                    <a:pt x="2" y="316"/>
                    <a:pt x="2" y="316"/>
                    <a:pt x="2" y="316"/>
                  </a:cubicBezTo>
                  <a:cubicBezTo>
                    <a:pt x="19" y="324"/>
                    <a:pt x="36" y="330"/>
                    <a:pt x="55" y="334"/>
                  </a:cubicBezTo>
                  <a:cubicBezTo>
                    <a:pt x="73" y="339"/>
                    <a:pt x="91" y="341"/>
                    <a:pt x="107" y="341"/>
                  </a:cubicBezTo>
                  <a:cubicBezTo>
                    <a:pt x="130" y="341"/>
                    <a:pt x="148" y="336"/>
                    <a:pt x="159" y="327"/>
                  </a:cubicBezTo>
                  <a:cubicBezTo>
                    <a:pt x="170" y="319"/>
                    <a:pt x="175" y="307"/>
                    <a:pt x="175" y="291"/>
                  </a:cubicBezTo>
                  <a:cubicBezTo>
                    <a:pt x="175" y="278"/>
                    <a:pt x="170" y="266"/>
                    <a:pt x="160" y="257"/>
                  </a:cubicBezTo>
                  <a:cubicBezTo>
                    <a:pt x="150" y="248"/>
                    <a:pt x="129" y="236"/>
                    <a:pt x="97" y="224"/>
                  </a:cubicBezTo>
                  <a:cubicBezTo>
                    <a:pt x="64" y="210"/>
                    <a:pt x="40" y="195"/>
                    <a:pt x="27" y="178"/>
                  </a:cubicBezTo>
                  <a:cubicBezTo>
                    <a:pt x="13" y="161"/>
                    <a:pt x="6" y="140"/>
                    <a:pt x="6" y="116"/>
                  </a:cubicBezTo>
                  <a:cubicBezTo>
                    <a:pt x="6" y="86"/>
                    <a:pt x="17" y="62"/>
                    <a:pt x="39" y="44"/>
                  </a:cubicBezTo>
                  <a:cubicBezTo>
                    <a:pt x="60" y="27"/>
                    <a:pt x="89" y="18"/>
                    <a:pt x="125" y="18"/>
                  </a:cubicBezTo>
                  <a:cubicBezTo>
                    <a:pt x="160" y="18"/>
                    <a:pt x="194" y="26"/>
                    <a:pt x="229" y="41"/>
                  </a:cubicBezTo>
                  <a:cubicBezTo>
                    <a:pt x="210" y="90"/>
                    <a:pt x="210" y="90"/>
                    <a:pt x="210" y="90"/>
                  </a:cubicBezTo>
                  <a:cubicBezTo>
                    <a:pt x="178" y="76"/>
                    <a:pt x="149" y="69"/>
                    <a:pt x="124" y="69"/>
                  </a:cubicBezTo>
                  <a:cubicBezTo>
                    <a:pt x="105" y="69"/>
                    <a:pt x="90" y="73"/>
                    <a:pt x="80" y="82"/>
                  </a:cubicBezTo>
                  <a:cubicBezTo>
                    <a:pt x="70" y="90"/>
                    <a:pt x="65" y="101"/>
                    <a:pt x="65" y="115"/>
                  </a:cubicBezTo>
                  <a:cubicBezTo>
                    <a:pt x="65" y="124"/>
                    <a:pt x="67" y="132"/>
                    <a:pt x="71" y="139"/>
                  </a:cubicBezTo>
                  <a:cubicBezTo>
                    <a:pt x="75" y="146"/>
                    <a:pt x="82" y="152"/>
                    <a:pt x="91" y="158"/>
                  </a:cubicBezTo>
                  <a:cubicBezTo>
                    <a:pt x="100" y="164"/>
                    <a:pt x="116" y="172"/>
                    <a:pt x="140" y="182"/>
                  </a:cubicBezTo>
                  <a:cubicBezTo>
                    <a:pt x="166" y="193"/>
                    <a:pt x="186" y="203"/>
                    <a:pt x="198" y="212"/>
                  </a:cubicBezTo>
                  <a:cubicBezTo>
                    <a:pt x="211" y="222"/>
                    <a:pt x="220" y="233"/>
                    <a:pt x="226" y="245"/>
                  </a:cubicBezTo>
                  <a:close/>
                  <a:moveTo>
                    <a:pt x="291" y="369"/>
                  </a:moveTo>
                  <a:cubicBezTo>
                    <a:pt x="276" y="355"/>
                    <a:pt x="269" y="334"/>
                    <a:pt x="269" y="307"/>
                  </a:cubicBezTo>
                  <a:cubicBezTo>
                    <a:pt x="269" y="279"/>
                    <a:pt x="279" y="258"/>
                    <a:pt x="300" y="243"/>
                  </a:cubicBezTo>
                  <a:cubicBezTo>
                    <a:pt x="321" y="229"/>
                    <a:pt x="353" y="221"/>
                    <a:pt x="396" y="220"/>
                  </a:cubicBezTo>
                  <a:cubicBezTo>
                    <a:pt x="443" y="218"/>
                    <a:pt x="443" y="218"/>
                    <a:pt x="443" y="218"/>
                  </a:cubicBezTo>
                  <a:cubicBezTo>
                    <a:pt x="443" y="204"/>
                    <a:pt x="443" y="204"/>
                    <a:pt x="443" y="204"/>
                  </a:cubicBezTo>
                  <a:cubicBezTo>
                    <a:pt x="443" y="186"/>
                    <a:pt x="439" y="173"/>
                    <a:pt x="431" y="165"/>
                  </a:cubicBezTo>
                  <a:cubicBezTo>
                    <a:pt x="423" y="156"/>
                    <a:pt x="410" y="152"/>
                    <a:pt x="393" y="152"/>
                  </a:cubicBezTo>
                  <a:cubicBezTo>
                    <a:pt x="379" y="152"/>
                    <a:pt x="366" y="154"/>
                    <a:pt x="353" y="158"/>
                  </a:cubicBezTo>
                  <a:cubicBezTo>
                    <a:pt x="340" y="162"/>
                    <a:pt x="327" y="167"/>
                    <a:pt x="315" y="172"/>
                  </a:cubicBezTo>
                  <a:cubicBezTo>
                    <a:pt x="297" y="131"/>
                    <a:pt x="297" y="131"/>
                    <a:pt x="297" y="131"/>
                  </a:cubicBezTo>
                  <a:cubicBezTo>
                    <a:pt x="312" y="123"/>
                    <a:pt x="328" y="117"/>
                    <a:pt x="345" y="113"/>
                  </a:cubicBezTo>
                  <a:cubicBezTo>
                    <a:pt x="363" y="109"/>
                    <a:pt x="380" y="107"/>
                    <a:pt x="395" y="107"/>
                  </a:cubicBezTo>
                  <a:cubicBezTo>
                    <a:pt x="430" y="107"/>
                    <a:pt x="457" y="115"/>
                    <a:pt x="474" y="130"/>
                  </a:cubicBezTo>
                  <a:cubicBezTo>
                    <a:pt x="492" y="145"/>
                    <a:pt x="501" y="169"/>
                    <a:pt x="501" y="201"/>
                  </a:cubicBezTo>
                  <a:cubicBezTo>
                    <a:pt x="501" y="386"/>
                    <a:pt x="501" y="386"/>
                    <a:pt x="501" y="386"/>
                  </a:cubicBezTo>
                  <a:cubicBezTo>
                    <a:pt x="459" y="386"/>
                    <a:pt x="459" y="386"/>
                    <a:pt x="459" y="386"/>
                  </a:cubicBezTo>
                  <a:cubicBezTo>
                    <a:pt x="448" y="348"/>
                    <a:pt x="448" y="348"/>
                    <a:pt x="448" y="348"/>
                  </a:cubicBezTo>
                  <a:cubicBezTo>
                    <a:pt x="446" y="348"/>
                    <a:pt x="446" y="348"/>
                    <a:pt x="446" y="348"/>
                  </a:cubicBezTo>
                  <a:cubicBezTo>
                    <a:pt x="433" y="364"/>
                    <a:pt x="419" y="376"/>
                    <a:pt x="406" y="382"/>
                  </a:cubicBezTo>
                  <a:cubicBezTo>
                    <a:pt x="393" y="388"/>
                    <a:pt x="375" y="391"/>
                    <a:pt x="354" y="391"/>
                  </a:cubicBezTo>
                  <a:cubicBezTo>
                    <a:pt x="327" y="391"/>
                    <a:pt x="306" y="384"/>
                    <a:pt x="291" y="369"/>
                  </a:cubicBezTo>
                  <a:close/>
                  <a:moveTo>
                    <a:pt x="329" y="308"/>
                  </a:moveTo>
                  <a:cubicBezTo>
                    <a:pt x="329" y="320"/>
                    <a:pt x="333" y="330"/>
                    <a:pt x="340" y="336"/>
                  </a:cubicBezTo>
                  <a:cubicBezTo>
                    <a:pt x="347" y="343"/>
                    <a:pt x="358" y="346"/>
                    <a:pt x="373" y="346"/>
                  </a:cubicBezTo>
                  <a:cubicBezTo>
                    <a:pt x="394" y="346"/>
                    <a:pt x="411" y="340"/>
                    <a:pt x="424" y="329"/>
                  </a:cubicBezTo>
                  <a:cubicBezTo>
                    <a:pt x="436" y="317"/>
                    <a:pt x="443" y="300"/>
                    <a:pt x="443" y="279"/>
                  </a:cubicBezTo>
                  <a:cubicBezTo>
                    <a:pt x="443" y="255"/>
                    <a:pt x="443" y="255"/>
                    <a:pt x="443" y="255"/>
                  </a:cubicBezTo>
                  <a:cubicBezTo>
                    <a:pt x="408" y="257"/>
                    <a:pt x="408" y="257"/>
                    <a:pt x="408" y="257"/>
                  </a:cubicBezTo>
                  <a:cubicBezTo>
                    <a:pt x="380" y="258"/>
                    <a:pt x="360" y="262"/>
                    <a:pt x="348" y="270"/>
                  </a:cubicBezTo>
                  <a:cubicBezTo>
                    <a:pt x="335" y="278"/>
                    <a:pt x="329" y="291"/>
                    <a:pt x="329" y="308"/>
                  </a:cubicBezTo>
                  <a:close/>
                  <a:moveTo>
                    <a:pt x="882" y="107"/>
                  </a:moveTo>
                  <a:cubicBezTo>
                    <a:pt x="863" y="107"/>
                    <a:pt x="846" y="111"/>
                    <a:pt x="832" y="118"/>
                  </a:cubicBezTo>
                  <a:cubicBezTo>
                    <a:pt x="817" y="126"/>
                    <a:pt x="806" y="137"/>
                    <a:pt x="797" y="150"/>
                  </a:cubicBezTo>
                  <a:cubicBezTo>
                    <a:pt x="793" y="150"/>
                    <a:pt x="793" y="150"/>
                    <a:pt x="793" y="150"/>
                  </a:cubicBezTo>
                  <a:cubicBezTo>
                    <a:pt x="780" y="121"/>
                    <a:pt x="752" y="107"/>
                    <a:pt x="710" y="107"/>
                  </a:cubicBezTo>
                  <a:cubicBezTo>
                    <a:pt x="692" y="107"/>
                    <a:pt x="677" y="110"/>
                    <a:pt x="662" y="118"/>
                  </a:cubicBezTo>
                  <a:cubicBezTo>
                    <a:pt x="648" y="125"/>
                    <a:pt x="637" y="135"/>
                    <a:pt x="629" y="148"/>
                  </a:cubicBezTo>
                  <a:cubicBezTo>
                    <a:pt x="626" y="148"/>
                    <a:pt x="626" y="148"/>
                    <a:pt x="626" y="148"/>
                  </a:cubicBezTo>
                  <a:cubicBezTo>
                    <a:pt x="618" y="112"/>
                    <a:pt x="618" y="112"/>
                    <a:pt x="618" y="112"/>
                  </a:cubicBezTo>
                  <a:cubicBezTo>
                    <a:pt x="572" y="112"/>
                    <a:pt x="572" y="112"/>
                    <a:pt x="572" y="112"/>
                  </a:cubicBezTo>
                  <a:cubicBezTo>
                    <a:pt x="572" y="386"/>
                    <a:pt x="572" y="386"/>
                    <a:pt x="572" y="386"/>
                  </a:cubicBezTo>
                  <a:cubicBezTo>
                    <a:pt x="630" y="386"/>
                    <a:pt x="630" y="386"/>
                    <a:pt x="630" y="386"/>
                  </a:cubicBezTo>
                  <a:cubicBezTo>
                    <a:pt x="630" y="249"/>
                    <a:pt x="630" y="249"/>
                    <a:pt x="630" y="249"/>
                  </a:cubicBezTo>
                  <a:cubicBezTo>
                    <a:pt x="630" y="215"/>
                    <a:pt x="636" y="191"/>
                    <a:pt x="646" y="176"/>
                  </a:cubicBezTo>
                  <a:cubicBezTo>
                    <a:pt x="657" y="162"/>
                    <a:pt x="673" y="154"/>
                    <a:pt x="696" y="154"/>
                  </a:cubicBezTo>
                  <a:cubicBezTo>
                    <a:pt x="712" y="154"/>
                    <a:pt x="725" y="160"/>
                    <a:pt x="733" y="170"/>
                  </a:cubicBezTo>
                  <a:cubicBezTo>
                    <a:pt x="741" y="180"/>
                    <a:pt x="745" y="196"/>
                    <a:pt x="745" y="217"/>
                  </a:cubicBezTo>
                  <a:cubicBezTo>
                    <a:pt x="745" y="386"/>
                    <a:pt x="745" y="386"/>
                    <a:pt x="745" y="386"/>
                  </a:cubicBezTo>
                  <a:cubicBezTo>
                    <a:pt x="803" y="386"/>
                    <a:pt x="803" y="386"/>
                    <a:pt x="803" y="386"/>
                  </a:cubicBezTo>
                  <a:cubicBezTo>
                    <a:pt x="803" y="241"/>
                    <a:pt x="803" y="241"/>
                    <a:pt x="803" y="241"/>
                  </a:cubicBezTo>
                  <a:cubicBezTo>
                    <a:pt x="803" y="211"/>
                    <a:pt x="808" y="190"/>
                    <a:pt x="819" y="176"/>
                  </a:cubicBezTo>
                  <a:cubicBezTo>
                    <a:pt x="829" y="162"/>
                    <a:pt x="846" y="154"/>
                    <a:pt x="869" y="154"/>
                  </a:cubicBezTo>
                  <a:cubicBezTo>
                    <a:pt x="885" y="154"/>
                    <a:pt x="898" y="160"/>
                    <a:pt x="906" y="170"/>
                  </a:cubicBezTo>
                  <a:cubicBezTo>
                    <a:pt x="914" y="180"/>
                    <a:pt x="918" y="196"/>
                    <a:pt x="918" y="217"/>
                  </a:cubicBezTo>
                  <a:cubicBezTo>
                    <a:pt x="918" y="386"/>
                    <a:pt x="918" y="386"/>
                    <a:pt x="918" y="386"/>
                  </a:cubicBezTo>
                  <a:cubicBezTo>
                    <a:pt x="976" y="386"/>
                    <a:pt x="976" y="386"/>
                    <a:pt x="976" y="386"/>
                  </a:cubicBezTo>
                  <a:cubicBezTo>
                    <a:pt x="976" y="207"/>
                    <a:pt x="976" y="207"/>
                    <a:pt x="976" y="207"/>
                  </a:cubicBezTo>
                  <a:cubicBezTo>
                    <a:pt x="976" y="173"/>
                    <a:pt x="969" y="148"/>
                    <a:pt x="954" y="132"/>
                  </a:cubicBezTo>
                  <a:cubicBezTo>
                    <a:pt x="939" y="115"/>
                    <a:pt x="915" y="107"/>
                    <a:pt x="882" y="107"/>
                  </a:cubicBezTo>
                  <a:close/>
                  <a:moveTo>
                    <a:pt x="1242" y="140"/>
                  </a:moveTo>
                  <a:cubicBezTo>
                    <a:pt x="1263" y="162"/>
                    <a:pt x="1273" y="192"/>
                    <a:pt x="1273" y="231"/>
                  </a:cubicBezTo>
                  <a:cubicBezTo>
                    <a:pt x="1273" y="262"/>
                    <a:pt x="1273" y="262"/>
                    <a:pt x="1273" y="262"/>
                  </a:cubicBezTo>
                  <a:cubicBezTo>
                    <a:pt x="1091" y="262"/>
                    <a:pt x="1091" y="262"/>
                    <a:pt x="1091" y="262"/>
                  </a:cubicBezTo>
                  <a:cubicBezTo>
                    <a:pt x="1092" y="289"/>
                    <a:pt x="1099" y="309"/>
                    <a:pt x="1112" y="323"/>
                  </a:cubicBezTo>
                  <a:cubicBezTo>
                    <a:pt x="1126" y="338"/>
                    <a:pt x="1145" y="345"/>
                    <a:pt x="1170" y="345"/>
                  </a:cubicBezTo>
                  <a:cubicBezTo>
                    <a:pt x="1186" y="345"/>
                    <a:pt x="1201" y="343"/>
                    <a:pt x="1215" y="340"/>
                  </a:cubicBezTo>
                  <a:cubicBezTo>
                    <a:pt x="1229" y="337"/>
                    <a:pt x="1244" y="332"/>
                    <a:pt x="1260" y="325"/>
                  </a:cubicBezTo>
                  <a:cubicBezTo>
                    <a:pt x="1260" y="372"/>
                    <a:pt x="1260" y="372"/>
                    <a:pt x="1260" y="372"/>
                  </a:cubicBezTo>
                  <a:cubicBezTo>
                    <a:pt x="1246" y="379"/>
                    <a:pt x="1231" y="384"/>
                    <a:pt x="1217" y="387"/>
                  </a:cubicBezTo>
                  <a:cubicBezTo>
                    <a:pt x="1202" y="389"/>
                    <a:pt x="1186" y="391"/>
                    <a:pt x="1167" y="391"/>
                  </a:cubicBezTo>
                  <a:cubicBezTo>
                    <a:pt x="1124" y="391"/>
                    <a:pt x="1091" y="378"/>
                    <a:pt x="1067" y="354"/>
                  </a:cubicBezTo>
                  <a:cubicBezTo>
                    <a:pt x="1043" y="329"/>
                    <a:pt x="1031" y="294"/>
                    <a:pt x="1031" y="251"/>
                  </a:cubicBezTo>
                  <a:cubicBezTo>
                    <a:pt x="1031" y="206"/>
                    <a:pt x="1042" y="171"/>
                    <a:pt x="1064" y="145"/>
                  </a:cubicBezTo>
                  <a:cubicBezTo>
                    <a:pt x="1087" y="120"/>
                    <a:pt x="1117" y="107"/>
                    <a:pt x="1156" y="107"/>
                  </a:cubicBezTo>
                  <a:cubicBezTo>
                    <a:pt x="1192" y="107"/>
                    <a:pt x="1221" y="118"/>
                    <a:pt x="1242" y="140"/>
                  </a:cubicBezTo>
                  <a:close/>
                  <a:moveTo>
                    <a:pt x="1216" y="220"/>
                  </a:moveTo>
                  <a:cubicBezTo>
                    <a:pt x="1216" y="197"/>
                    <a:pt x="1210" y="180"/>
                    <a:pt x="1200" y="168"/>
                  </a:cubicBezTo>
                  <a:cubicBezTo>
                    <a:pt x="1189" y="157"/>
                    <a:pt x="1175" y="151"/>
                    <a:pt x="1156" y="151"/>
                  </a:cubicBezTo>
                  <a:cubicBezTo>
                    <a:pt x="1138" y="151"/>
                    <a:pt x="1123" y="157"/>
                    <a:pt x="1112" y="169"/>
                  </a:cubicBezTo>
                  <a:cubicBezTo>
                    <a:pt x="1101" y="180"/>
                    <a:pt x="1094" y="197"/>
                    <a:pt x="1092" y="220"/>
                  </a:cubicBezTo>
                  <a:lnTo>
                    <a:pt x="1216" y="220"/>
                  </a:lnTo>
                  <a:close/>
                  <a:moveTo>
                    <a:pt x="1472" y="107"/>
                  </a:moveTo>
                  <a:cubicBezTo>
                    <a:pt x="1453" y="107"/>
                    <a:pt x="1437" y="110"/>
                    <a:pt x="1421" y="118"/>
                  </a:cubicBezTo>
                  <a:cubicBezTo>
                    <a:pt x="1406" y="125"/>
                    <a:pt x="1394" y="135"/>
                    <a:pt x="1386" y="148"/>
                  </a:cubicBezTo>
                  <a:cubicBezTo>
                    <a:pt x="1383" y="148"/>
                    <a:pt x="1383" y="148"/>
                    <a:pt x="1383" y="148"/>
                  </a:cubicBezTo>
                  <a:cubicBezTo>
                    <a:pt x="1375" y="112"/>
                    <a:pt x="1375" y="112"/>
                    <a:pt x="1375" y="112"/>
                  </a:cubicBezTo>
                  <a:cubicBezTo>
                    <a:pt x="1329" y="112"/>
                    <a:pt x="1329" y="112"/>
                    <a:pt x="1329" y="112"/>
                  </a:cubicBezTo>
                  <a:cubicBezTo>
                    <a:pt x="1329" y="386"/>
                    <a:pt x="1329" y="386"/>
                    <a:pt x="1329" y="386"/>
                  </a:cubicBezTo>
                  <a:cubicBezTo>
                    <a:pt x="1388" y="386"/>
                    <a:pt x="1388" y="386"/>
                    <a:pt x="1388" y="386"/>
                  </a:cubicBezTo>
                  <a:cubicBezTo>
                    <a:pt x="1388" y="249"/>
                    <a:pt x="1388" y="249"/>
                    <a:pt x="1388" y="249"/>
                  </a:cubicBezTo>
                  <a:cubicBezTo>
                    <a:pt x="1388" y="215"/>
                    <a:pt x="1393" y="191"/>
                    <a:pt x="1405" y="176"/>
                  </a:cubicBezTo>
                  <a:cubicBezTo>
                    <a:pt x="1416" y="162"/>
                    <a:pt x="1434" y="154"/>
                    <a:pt x="1459" y="154"/>
                  </a:cubicBezTo>
                  <a:cubicBezTo>
                    <a:pt x="1477" y="154"/>
                    <a:pt x="1491" y="160"/>
                    <a:pt x="1499" y="170"/>
                  </a:cubicBezTo>
                  <a:cubicBezTo>
                    <a:pt x="1508" y="181"/>
                    <a:pt x="1512" y="196"/>
                    <a:pt x="1512" y="217"/>
                  </a:cubicBezTo>
                  <a:cubicBezTo>
                    <a:pt x="1512" y="386"/>
                    <a:pt x="1512" y="386"/>
                    <a:pt x="1512" y="386"/>
                  </a:cubicBezTo>
                  <a:cubicBezTo>
                    <a:pt x="1571" y="386"/>
                    <a:pt x="1571" y="386"/>
                    <a:pt x="1571" y="386"/>
                  </a:cubicBezTo>
                  <a:cubicBezTo>
                    <a:pt x="1571" y="207"/>
                    <a:pt x="1571" y="207"/>
                    <a:pt x="1571" y="207"/>
                  </a:cubicBezTo>
                  <a:cubicBezTo>
                    <a:pt x="1571" y="140"/>
                    <a:pt x="1538" y="107"/>
                    <a:pt x="1472" y="107"/>
                  </a:cubicBezTo>
                  <a:close/>
                  <a:moveTo>
                    <a:pt x="1902" y="391"/>
                  </a:moveTo>
                  <a:cubicBezTo>
                    <a:pt x="1867" y="391"/>
                    <a:pt x="1840" y="378"/>
                    <a:pt x="1821" y="353"/>
                  </a:cubicBezTo>
                  <a:cubicBezTo>
                    <a:pt x="1817" y="353"/>
                    <a:pt x="1817" y="353"/>
                    <a:pt x="1817" y="353"/>
                  </a:cubicBezTo>
                  <a:cubicBezTo>
                    <a:pt x="1807" y="386"/>
                    <a:pt x="1807" y="386"/>
                    <a:pt x="1807" y="386"/>
                  </a:cubicBezTo>
                  <a:cubicBezTo>
                    <a:pt x="1763" y="386"/>
                    <a:pt x="1763" y="386"/>
                    <a:pt x="1763" y="386"/>
                  </a:cubicBezTo>
                  <a:cubicBezTo>
                    <a:pt x="1763" y="0"/>
                    <a:pt x="1763" y="0"/>
                    <a:pt x="1763" y="0"/>
                  </a:cubicBezTo>
                  <a:cubicBezTo>
                    <a:pt x="1821" y="0"/>
                    <a:pt x="1821" y="0"/>
                    <a:pt x="1821" y="0"/>
                  </a:cubicBezTo>
                  <a:cubicBezTo>
                    <a:pt x="1821" y="92"/>
                    <a:pt x="1821" y="92"/>
                    <a:pt x="1821" y="92"/>
                  </a:cubicBezTo>
                  <a:cubicBezTo>
                    <a:pt x="1821" y="99"/>
                    <a:pt x="1821" y="109"/>
                    <a:pt x="1820" y="122"/>
                  </a:cubicBezTo>
                  <a:cubicBezTo>
                    <a:pt x="1820" y="136"/>
                    <a:pt x="1819" y="144"/>
                    <a:pt x="1819" y="148"/>
                  </a:cubicBezTo>
                  <a:cubicBezTo>
                    <a:pt x="1821" y="148"/>
                    <a:pt x="1821" y="148"/>
                    <a:pt x="1821" y="148"/>
                  </a:cubicBezTo>
                  <a:cubicBezTo>
                    <a:pt x="1840" y="121"/>
                    <a:pt x="1867" y="107"/>
                    <a:pt x="1903" y="107"/>
                  </a:cubicBezTo>
                  <a:cubicBezTo>
                    <a:pt x="1937" y="107"/>
                    <a:pt x="1964" y="119"/>
                    <a:pt x="1983" y="144"/>
                  </a:cubicBezTo>
                  <a:cubicBezTo>
                    <a:pt x="2002" y="169"/>
                    <a:pt x="2012" y="204"/>
                    <a:pt x="2012" y="248"/>
                  </a:cubicBezTo>
                  <a:cubicBezTo>
                    <a:pt x="2012" y="293"/>
                    <a:pt x="2002" y="328"/>
                    <a:pt x="1983" y="353"/>
                  </a:cubicBezTo>
                  <a:cubicBezTo>
                    <a:pt x="1963" y="378"/>
                    <a:pt x="1936" y="391"/>
                    <a:pt x="1902" y="391"/>
                  </a:cubicBezTo>
                  <a:close/>
                  <a:moveTo>
                    <a:pt x="1889" y="343"/>
                  </a:moveTo>
                  <a:cubicBezTo>
                    <a:pt x="1910" y="343"/>
                    <a:pt x="1925" y="335"/>
                    <a:pt x="1936" y="319"/>
                  </a:cubicBezTo>
                  <a:cubicBezTo>
                    <a:pt x="1947" y="302"/>
                    <a:pt x="1952" y="279"/>
                    <a:pt x="1952" y="248"/>
                  </a:cubicBezTo>
                  <a:cubicBezTo>
                    <a:pt x="1952" y="186"/>
                    <a:pt x="1931" y="154"/>
                    <a:pt x="1888" y="154"/>
                  </a:cubicBezTo>
                  <a:cubicBezTo>
                    <a:pt x="1864" y="154"/>
                    <a:pt x="1848" y="161"/>
                    <a:pt x="1837" y="175"/>
                  </a:cubicBezTo>
                  <a:cubicBezTo>
                    <a:pt x="1827" y="189"/>
                    <a:pt x="1822" y="212"/>
                    <a:pt x="1821" y="244"/>
                  </a:cubicBezTo>
                  <a:cubicBezTo>
                    <a:pt x="1821" y="248"/>
                    <a:pt x="1821" y="248"/>
                    <a:pt x="1821" y="248"/>
                  </a:cubicBezTo>
                  <a:cubicBezTo>
                    <a:pt x="1821" y="282"/>
                    <a:pt x="1827" y="306"/>
                    <a:pt x="1837" y="321"/>
                  </a:cubicBezTo>
                  <a:cubicBezTo>
                    <a:pt x="1848" y="336"/>
                    <a:pt x="1865" y="343"/>
                    <a:pt x="1889" y="343"/>
                  </a:cubicBezTo>
                  <a:close/>
                  <a:moveTo>
                    <a:pt x="2312" y="248"/>
                  </a:moveTo>
                  <a:cubicBezTo>
                    <a:pt x="2312" y="293"/>
                    <a:pt x="2301" y="328"/>
                    <a:pt x="2278" y="353"/>
                  </a:cubicBezTo>
                  <a:cubicBezTo>
                    <a:pt x="2255" y="378"/>
                    <a:pt x="2223" y="391"/>
                    <a:pt x="2182" y="391"/>
                  </a:cubicBezTo>
                  <a:cubicBezTo>
                    <a:pt x="2156" y="391"/>
                    <a:pt x="2134" y="385"/>
                    <a:pt x="2114" y="374"/>
                  </a:cubicBezTo>
                  <a:cubicBezTo>
                    <a:pt x="2094" y="362"/>
                    <a:pt x="2079" y="345"/>
                    <a:pt x="2069" y="324"/>
                  </a:cubicBezTo>
                  <a:cubicBezTo>
                    <a:pt x="2058" y="302"/>
                    <a:pt x="2053" y="277"/>
                    <a:pt x="2053" y="248"/>
                  </a:cubicBezTo>
                  <a:cubicBezTo>
                    <a:pt x="2053" y="204"/>
                    <a:pt x="2064" y="169"/>
                    <a:pt x="2087" y="144"/>
                  </a:cubicBezTo>
                  <a:cubicBezTo>
                    <a:pt x="2110" y="119"/>
                    <a:pt x="2142" y="107"/>
                    <a:pt x="2183" y="107"/>
                  </a:cubicBezTo>
                  <a:cubicBezTo>
                    <a:pt x="2223" y="107"/>
                    <a:pt x="2254" y="120"/>
                    <a:pt x="2277" y="145"/>
                  </a:cubicBezTo>
                  <a:cubicBezTo>
                    <a:pt x="2301" y="171"/>
                    <a:pt x="2312" y="205"/>
                    <a:pt x="2312" y="248"/>
                  </a:cubicBezTo>
                  <a:close/>
                  <a:moveTo>
                    <a:pt x="2252" y="248"/>
                  </a:moveTo>
                  <a:cubicBezTo>
                    <a:pt x="2252" y="186"/>
                    <a:pt x="2229" y="154"/>
                    <a:pt x="2182" y="154"/>
                  </a:cubicBezTo>
                  <a:cubicBezTo>
                    <a:pt x="2158" y="154"/>
                    <a:pt x="2140" y="163"/>
                    <a:pt x="2129" y="179"/>
                  </a:cubicBezTo>
                  <a:cubicBezTo>
                    <a:pt x="2118" y="195"/>
                    <a:pt x="2113" y="218"/>
                    <a:pt x="2113" y="248"/>
                  </a:cubicBezTo>
                  <a:cubicBezTo>
                    <a:pt x="2113" y="312"/>
                    <a:pt x="2136" y="343"/>
                    <a:pt x="2183" y="343"/>
                  </a:cubicBezTo>
                  <a:cubicBezTo>
                    <a:pt x="2229" y="343"/>
                    <a:pt x="2252" y="312"/>
                    <a:pt x="2252" y="248"/>
                  </a:cubicBezTo>
                  <a:close/>
                  <a:moveTo>
                    <a:pt x="2608" y="112"/>
                  </a:moveTo>
                  <a:cubicBezTo>
                    <a:pt x="2550" y="112"/>
                    <a:pt x="2550" y="112"/>
                    <a:pt x="2550" y="112"/>
                  </a:cubicBezTo>
                  <a:cubicBezTo>
                    <a:pt x="2550" y="248"/>
                    <a:pt x="2550" y="248"/>
                    <a:pt x="2550" y="248"/>
                  </a:cubicBezTo>
                  <a:cubicBezTo>
                    <a:pt x="2550" y="283"/>
                    <a:pt x="2544" y="307"/>
                    <a:pt x="2532" y="322"/>
                  </a:cubicBezTo>
                  <a:cubicBezTo>
                    <a:pt x="2521" y="336"/>
                    <a:pt x="2503" y="344"/>
                    <a:pt x="2478" y="344"/>
                  </a:cubicBezTo>
                  <a:cubicBezTo>
                    <a:pt x="2460" y="344"/>
                    <a:pt x="2447" y="339"/>
                    <a:pt x="2438" y="328"/>
                  </a:cubicBezTo>
                  <a:cubicBezTo>
                    <a:pt x="2429" y="318"/>
                    <a:pt x="2425" y="302"/>
                    <a:pt x="2425" y="281"/>
                  </a:cubicBezTo>
                  <a:cubicBezTo>
                    <a:pt x="2425" y="112"/>
                    <a:pt x="2425" y="112"/>
                    <a:pt x="2425" y="112"/>
                  </a:cubicBezTo>
                  <a:cubicBezTo>
                    <a:pt x="2366" y="112"/>
                    <a:pt x="2366" y="112"/>
                    <a:pt x="2366" y="112"/>
                  </a:cubicBezTo>
                  <a:cubicBezTo>
                    <a:pt x="2366" y="291"/>
                    <a:pt x="2366" y="291"/>
                    <a:pt x="2366" y="291"/>
                  </a:cubicBezTo>
                  <a:cubicBezTo>
                    <a:pt x="2366" y="325"/>
                    <a:pt x="2375" y="350"/>
                    <a:pt x="2391" y="366"/>
                  </a:cubicBezTo>
                  <a:cubicBezTo>
                    <a:pt x="2407" y="383"/>
                    <a:pt x="2432" y="391"/>
                    <a:pt x="2465" y="391"/>
                  </a:cubicBezTo>
                  <a:cubicBezTo>
                    <a:pt x="2484" y="391"/>
                    <a:pt x="2502" y="387"/>
                    <a:pt x="2516" y="380"/>
                  </a:cubicBezTo>
                  <a:cubicBezTo>
                    <a:pt x="2531" y="373"/>
                    <a:pt x="2543" y="363"/>
                    <a:pt x="2551" y="350"/>
                  </a:cubicBezTo>
                  <a:cubicBezTo>
                    <a:pt x="2554" y="350"/>
                    <a:pt x="2554" y="350"/>
                    <a:pt x="2554" y="350"/>
                  </a:cubicBezTo>
                  <a:cubicBezTo>
                    <a:pt x="2562" y="386"/>
                    <a:pt x="2562" y="386"/>
                    <a:pt x="2562" y="386"/>
                  </a:cubicBezTo>
                  <a:cubicBezTo>
                    <a:pt x="2608" y="386"/>
                    <a:pt x="2608" y="386"/>
                    <a:pt x="2608" y="386"/>
                  </a:cubicBezTo>
                  <a:lnTo>
                    <a:pt x="2608" y="112"/>
                  </a:lnTo>
                  <a:close/>
                  <a:moveTo>
                    <a:pt x="2971" y="386"/>
                  </a:moveTo>
                  <a:cubicBezTo>
                    <a:pt x="3048" y="112"/>
                    <a:pt x="3048" y="112"/>
                    <a:pt x="3048" y="112"/>
                  </a:cubicBezTo>
                  <a:cubicBezTo>
                    <a:pt x="2990" y="112"/>
                    <a:pt x="2990" y="112"/>
                    <a:pt x="2990" y="112"/>
                  </a:cubicBezTo>
                  <a:cubicBezTo>
                    <a:pt x="2954" y="247"/>
                    <a:pt x="2954" y="247"/>
                    <a:pt x="2954" y="247"/>
                  </a:cubicBezTo>
                  <a:cubicBezTo>
                    <a:pt x="2945" y="283"/>
                    <a:pt x="2940" y="312"/>
                    <a:pt x="2937" y="332"/>
                  </a:cubicBezTo>
                  <a:cubicBezTo>
                    <a:pt x="2935" y="332"/>
                    <a:pt x="2935" y="332"/>
                    <a:pt x="2935" y="332"/>
                  </a:cubicBezTo>
                  <a:cubicBezTo>
                    <a:pt x="2934" y="323"/>
                    <a:pt x="2932" y="310"/>
                    <a:pt x="2929" y="293"/>
                  </a:cubicBezTo>
                  <a:cubicBezTo>
                    <a:pt x="2925" y="277"/>
                    <a:pt x="2922" y="264"/>
                    <a:pt x="2919" y="256"/>
                  </a:cubicBezTo>
                  <a:cubicBezTo>
                    <a:pt x="2879" y="112"/>
                    <a:pt x="2879" y="112"/>
                    <a:pt x="2879" y="112"/>
                  </a:cubicBezTo>
                  <a:cubicBezTo>
                    <a:pt x="2815" y="112"/>
                    <a:pt x="2815" y="112"/>
                    <a:pt x="2815" y="112"/>
                  </a:cubicBezTo>
                  <a:cubicBezTo>
                    <a:pt x="2773" y="256"/>
                    <a:pt x="2773" y="256"/>
                    <a:pt x="2773" y="256"/>
                  </a:cubicBezTo>
                  <a:cubicBezTo>
                    <a:pt x="2771" y="264"/>
                    <a:pt x="2768" y="276"/>
                    <a:pt x="2765" y="291"/>
                  </a:cubicBezTo>
                  <a:cubicBezTo>
                    <a:pt x="2761" y="307"/>
                    <a:pt x="2759" y="321"/>
                    <a:pt x="2757" y="333"/>
                  </a:cubicBezTo>
                  <a:cubicBezTo>
                    <a:pt x="2755" y="333"/>
                    <a:pt x="2755" y="333"/>
                    <a:pt x="2755" y="333"/>
                  </a:cubicBezTo>
                  <a:cubicBezTo>
                    <a:pt x="2752" y="309"/>
                    <a:pt x="2747" y="280"/>
                    <a:pt x="2739" y="247"/>
                  </a:cubicBezTo>
                  <a:cubicBezTo>
                    <a:pt x="2704" y="112"/>
                    <a:pt x="2704" y="112"/>
                    <a:pt x="2704" y="112"/>
                  </a:cubicBezTo>
                  <a:cubicBezTo>
                    <a:pt x="2644" y="112"/>
                    <a:pt x="2644" y="112"/>
                    <a:pt x="2644" y="112"/>
                  </a:cubicBezTo>
                  <a:cubicBezTo>
                    <a:pt x="2721" y="386"/>
                    <a:pt x="2721" y="386"/>
                    <a:pt x="2721" y="386"/>
                  </a:cubicBezTo>
                  <a:cubicBezTo>
                    <a:pt x="2785" y="386"/>
                    <a:pt x="2785" y="386"/>
                    <a:pt x="2785" y="386"/>
                  </a:cubicBezTo>
                  <a:cubicBezTo>
                    <a:pt x="2822" y="259"/>
                    <a:pt x="2822" y="259"/>
                    <a:pt x="2822" y="259"/>
                  </a:cubicBezTo>
                  <a:cubicBezTo>
                    <a:pt x="2827" y="240"/>
                    <a:pt x="2835" y="208"/>
                    <a:pt x="2845" y="164"/>
                  </a:cubicBezTo>
                  <a:cubicBezTo>
                    <a:pt x="2847" y="164"/>
                    <a:pt x="2847" y="164"/>
                    <a:pt x="2847" y="164"/>
                  </a:cubicBezTo>
                  <a:cubicBezTo>
                    <a:pt x="2858" y="213"/>
                    <a:pt x="2866" y="245"/>
                    <a:pt x="2870" y="258"/>
                  </a:cubicBezTo>
                  <a:cubicBezTo>
                    <a:pt x="2906" y="386"/>
                    <a:pt x="2906" y="386"/>
                    <a:pt x="2906" y="386"/>
                  </a:cubicBezTo>
                  <a:lnTo>
                    <a:pt x="2971" y="386"/>
                  </a:lnTo>
                  <a:close/>
                  <a:moveTo>
                    <a:pt x="3105" y="354"/>
                  </a:moveTo>
                  <a:cubicBezTo>
                    <a:pt x="3081" y="329"/>
                    <a:pt x="3069" y="294"/>
                    <a:pt x="3069" y="251"/>
                  </a:cubicBezTo>
                  <a:cubicBezTo>
                    <a:pt x="3069" y="206"/>
                    <a:pt x="3080" y="171"/>
                    <a:pt x="3102" y="145"/>
                  </a:cubicBezTo>
                  <a:cubicBezTo>
                    <a:pt x="3125" y="120"/>
                    <a:pt x="3155" y="107"/>
                    <a:pt x="3194" y="107"/>
                  </a:cubicBezTo>
                  <a:cubicBezTo>
                    <a:pt x="3230" y="107"/>
                    <a:pt x="3259" y="118"/>
                    <a:pt x="3280" y="140"/>
                  </a:cubicBezTo>
                  <a:cubicBezTo>
                    <a:pt x="3301" y="162"/>
                    <a:pt x="3312" y="192"/>
                    <a:pt x="3312" y="231"/>
                  </a:cubicBezTo>
                  <a:cubicBezTo>
                    <a:pt x="3312" y="262"/>
                    <a:pt x="3312" y="262"/>
                    <a:pt x="3312" y="262"/>
                  </a:cubicBezTo>
                  <a:cubicBezTo>
                    <a:pt x="3129" y="262"/>
                    <a:pt x="3129" y="262"/>
                    <a:pt x="3129" y="262"/>
                  </a:cubicBezTo>
                  <a:cubicBezTo>
                    <a:pt x="3130" y="289"/>
                    <a:pt x="3137" y="309"/>
                    <a:pt x="3150" y="323"/>
                  </a:cubicBezTo>
                  <a:cubicBezTo>
                    <a:pt x="3164" y="338"/>
                    <a:pt x="3183" y="345"/>
                    <a:pt x="3208" y="345"/>
                  </a:cubicBezTo>
                  <a:cubicBezTo>
                    <a:pt x="3224" y="345"/>
                    <a:pt x="3239" y="343"/>
                    <a:pt x="3253" y="340"/>
                  </a:cubicBezTo>
                  <a:cubicBezTo>
                    <a:pt x="3267" y="337"/>
                    <a:pt x="3282" y="332"/>
                    <a:pt x="3298" y="325"/>
                  </a:cubicBezTo>
                  <a:cubicBezTo>
                    <a:pt x="3298" y="372"/>
                    <a:pt x="3298" y="372"/>
                    <a:pt x="3298" y="372"/>
                  </a:cubicBezTo>
                  <a:cubicBezTo>
                    <a:pt x="3284" y="379"/>
                    <a:pt x="3269" y="384"/>
                    <a:pt x="3255" y="387"/>
                  </a:cubicBezTo>
                  <a:cubicBezTo>
                    <a:pt x="3240" y="389"/>
                    <a:pt x="3224" y="391"/>
                    <a:pt x="3205" y="391"/>
                  </a:cubicBezTo>
                  <a:cubicBezTo>
                    <a:pt x="3162" y="391"/>
                    <a:pt x="3129" y="378"/>
                    <a:pt x="3105" y="354"/>
                  </a:cubicBezTo>
                  <a:close/>
                  <a:moveTo>
                    <a:pt x="3130" y="220"/>
                  </a:moveTo>
                  <a:cubicBezTo>
                    <a:pt x="3254" y="220"/>
                    <a:pt x="3254" y="220"/>
                    <a:pt x="3254" y="220"/>
                  </a:cubicBezTo>
                  <a:cubicBezTo>
                    <a:pt x="3254" y="197"/>
                    <a:pt x="3249" y="180"/>
                    <a:pt x="3238" y="168"/>
                  </a:cubicBezTo>
                  <a:cubicBezTo>
                    <a:pt x="3227" y="157"/>
                    <a:pt x="3213" y="151"/>
                    <a:pt x="3194" y="151"/>
                  </a:cubicBezTo>
                  <a:cubicBezTo>
                    <a:pt x="3176" y="151"/>
                    <a:pt x="3161" y="157"/>
                    <a:pt x="3150" y="169"/>
                  </a:cubicBezTo>
                  <a:cubicBezTo>
                    <a:pt x="3139" y="180"/>
                    <a:pt x="3132" y="197"/>
                    <a:pt x="3130" y="220"/>
                  </a:cubicBezTo>
                  <a:close/>
                  <a:moveTo>
                    <a:pt x="3609" y="386"/>
                  </a:moveTo>
                  <a:cubicBezTo>
                    <a:pt x="3609" y="207"/>
                    <a:pt x="3609" y="207"/>
                    <a:pt x="3609" y="207"/>
                  </a:cubicBezTo>
                  <a:cubicBezTo>
                    <a:pt x="3609" y="140"/>
                    <a:pt x="3576" y="107"/>
                    <a:pt x="3510" y="107"/>
                  </a:cubicBezTo>
                  <a:cubicBezTo>
                    <a:pt x="3491" y="107"/>
                    <a:pt x="3475" y="110"/>
                    <a:pt x="3459" y="118"/>
                  </a:cubicBezTo>
                  <a:cubicBezTo>
                    <a:pt x="3444" y="125"/>
                    <a:pt x="3432" y="135"/>
                    <a:pt x="3424" y="148"/>
                  </a:cubicBezTo>
                  <a:cubicBezTo>
                    <a:pt x="3421" y="148"/>
                    <a:pt x="3421" y="148"/>
                    <a:pt x="3421" y="148"/>
                  </a:cubicBezTo>
                  <a:cubicBezTo>
                    <a:pt x="3413" y="112"/>
                    <a:pt x="3413" y="112"/>
                    <a:pt x="3413" y="112"/>
                  </a:cubicBezTo>
                  <a:cubicBezTo>
                    <a:pt x="3368" y="112"/>
                    <a:pt x="3368" y="112"/>
                    <a:pt x="3368" y="112"/>
                  </a:cubicBezTo>
                  <a:cubicBezTo>
                    <a:pt x="3368" y="386"/>
                    <a:pt x="3368" y="386"/>
                    <a:pt x="3368" y="386"/>
                  </a:cubicBezTo>
                  <a:cubicBezTo>
                    <a:pt x="3426" y="386"/>
                    <a:pt x="3426" y="386"/>
                    <a:pt x="3426" y="386"/>
                  </a:cubicBezTo>
                  <a:cubicBezTo>
                    <a:pt x="3426" y="249"/>
                    <a:pt x="3426" y="249"/>
                    <a:pt x="3426" y="249"/>
                  </a:cubicBezTo>
                  <a:cubicBezTo>
                    <a:pt x="3426" y="215"/>
                    <a:pt x="3431" y="191"/>
                    <a:pt x="3443" y="176"/>
                  </a:cubicBezTo>
                  <a:cubicBezTo>
                    <a:pt x="3454" y="162"/>
                    <a:pt x="3472" y="154"/>
                    <a:pt x="3497" y="154"/>
                  </a:cubicBezTo>
                  <a:cubicBezTo>
                    <a:pt x="3515" y="154"/>
                    <a:pt x="3529" y="160"/>
                    <a:pt x="3537" y="170"/>
                  </a:cubicBezTo>
                  <a:cubicBezTo>
                    <a:pt x="3546" y="181"/>
                    <a:pt x="3550" y="196"/>
                    <a:pt x="3550" y="217"/>
                  </a:cubicBezTo>
                  <a:cubicBezTo>
                    <a:pt x="3550" y="386"/>
                    <a:pt x="3550" y="386"/>
                    <a:pt x="3550" y="386"/>
                  </a:cubicBezTo>
                  <a:lnTo>
                    <a:pt x="3609" y="386"/>
                  </a:lnTo>
                  <a:close/>
                  <a:moveTo>
                    <a:pt x="206" y="717"/>
                  </a:moveTo>
                  <a:cubicBezTo>
                    <a:pt x="223" y="732"/>
                    <a:pt x="232" y="756"/>
                    <a:pt x="232" y="789"/>
                  </a:cubicBezTo>
                  <a:cubicBezTo>
                    <a:pt x="232" y="973"/>
                    <a:pt x="232" y="973"/>
                    <a:pt x="232" y="973"/>
                  </a:cubicBezTo>
                  <a:cubicBezTo>
                    <a:pt x="191" y="973"/>
                    <a:pt x="191" y="973"/>
                    <a:pt x="191" y="973"/>
                  </a:cubicBezTo>
                  <a:cubicBezTo>
                    <a:pt x="179" y="935"/>
                    <a:pt x="179" y="935"/>
                    <a:pt x="179" y="935"/>
                  </a:cubicBezTo>
                  <a:cubicBezTo>
                    <a:pt x="177" y="935"/>
                    <a:pt x="177" y="935"/>
                    <a:pt x="177" y="935"/>
                  </a:cubicBezTo>
                  <a:cubicBezTo>
                    <a:pt x="164" y="952"/>
                    <a:pt x="150" y="963"/>
                    <a:pt x="137" y="969"/>
                  </a:cubicBezTo>
                  <a:cubicBezTo>
                    <a:pt x="124" y="975"/>
                    <a:pt x="106" y="978"/>
                    <a:pt x="86" y="978"/>
                  </a:cubicBezTo>
                  <a:cubicBezTo>
                    <a:pt x="59" y="978"/>
                    <a:pt x="38" y="971"/>
                    <a:pt x="22" y="957"/>
                  </a:cubicBezTo>
                  <a:cubicBezTo>
                    <a:pt x="7" y="942"/>
                    <a:pt x="0" y="922"/>
                    <a:pt x="0" y="895"/>
                  </a:cubicBezTo>
                  <a:cubicBezTo>
                    <a:pt x="0" y="867"/>
                    <a:pt x="10" y="845"/>
                    <a:pt x="31" y="831"/>
                  </a:cubicBezTo>
                  <a:cubicBezTo>
                    <a:pt x="52" y="817"/>
                    <a:pt x="84" y="809"/>
                    <a:pt x="127" y="807"/>
                  </a:cubicBezTo>
                  <a:cubicBezTo>
                    <a:pt x="174" y="806"/>
                    <a:pt x="174" y="806"/>
                    <a:pt x="174" y="806"/>
                  </a:cubicBezTo>
                  <a:cubicBezTo>
                    <a:pt x="174" y="791"/>
                    <a:pt x="174" y="791"/>
                    <a:pt x="174" y="791"/>
                  </a:cubicBezTo>
                  <a:cubicBezTo>
                    <a:pt x="174" y="774"/>
                    <a:pt x="170" y="761"/>
                    <a:pt x="162" y="752"/>
                  </a:cubicBezTo>
                  <a:cubicBezTo>
                    <a:pt x="154" y="743"/>
                    <a:pt x="141" y="739"/>
                    <a:pt x="124" y="739"/>
                  </a:cubicBezTo>
                  <a:cubicBezTo>
                    <a:pt x="110" y="739"/>
                    <a:pt x="97" y="741"/>
                    <a:pt x="84" y="745"/>
                  </a:cubicBezTo>
                  <a:cubicBezTo>
                    <a:pt x="71" y="749"/>
                    <a:pt x="59" y="754"/>
                    <a:pt x="47" y="760"/>
                  </a:cubicBezTo>
                  <a:cubicBezTo>
                    <a:pt x="28" y="718"/>
                    <a:pt x="28" y="718"/>
                    <a:pt x="28" y="718"/>
                  </a:cubicBezTo>
                  <a:cubicBezTo>
                    <a:pt x="43" y="711"/>
                    <a:pt x="59" y="705"/>
                    <a:pt x="77" y="701"/>
                  </a:cubicBezTo>
                  <a:cubicBezTo>
                    <a:pt x="94" y="696"/>
                    <a:pt x="111" y="694"/>
                    <a:pt x="127" y="694"/>
                  </a:cubicBezTo>
                  <a:cubicBezTo>
                    <a:pt x="162" y="694"/>
                    <a:pt x="188" y="702"/>
                    <a:pt x="206" y="717"/>
                  </a:cubicBezTo>
                  <a:close/>
                  <a:moveTo>
                    <a:pt x="174" y="843"/>
                  </a:moveTo>
                  <a:cubicBezTo>
                    <a:pt x="139" y="844"/>
                    <a:pt x="139" y="844"/>
                    <a:pt x="139" y="844"/>
                  </a:cubicBezTo>
                  <a:cubicBezTo>
                    <a:pt x="111" y="845"/>
                    <a:pt x="91" y="850"/>
                    <a:pt x="79" y="858"/>
                  </a:cubicBezTo>
                  <a:cubicBezTo>
                    <a:pt x="66" y="866"/>
                    <a:pt x="60" y="879"/>
                    <a:pt x="60" y="895"/>
                  </a:cubicBezTo>
                  <a:cubicBezTo>
                    <a:pt x="60" y="908"/>
                    <a:pt x="64" y="917"/>
                    <a:pt x="71" y="924"/>
                  </a:cubicBezTo>
                  <a:cubicBezTo>
                    <a:pt x="78" y="930"/>
                    <a:pt x="89" y="934"/>
                    <a:pt x="104" y="934"/>
                  </a:cubicBezTo>
                  <a:cubicBezTo>
                    <a:pt x="125" y="934"/>
                    <a:pt x="142" y="928"/>
                    <a:pt x="155" y="916"/>
                  </a:cubicBezTo>
                  <a:cubicBezTo>
                    <a:pt x="168" y="904"/>
                    <a:pt x="174" y="888"/>
                    <a:pt x="174" y="866"/>
                  </a:cubicBezTo>
                  <a:lnTo>
                    <a:pt x="174" y="843"/>
                  </a:lnTo>
                  <a:close/>
                  <a:moveTo>
                    <a:pt x="490" y="717"/>
                  </a:moveTo>
                  <a:cubicBezTo>
                    <a:pt x="508" y="732"/>
                    <a:pt x="516" y="756"/>
                    <a:pt x="516" y="789"/>
                  </a:cubicBezTo>
                  <a:cubicBezTo>
                    <a:pt x="516" y="973"/>
                    <a:pt x="516" y="973"/>
                    <a:pt x="516" y="973"/>
                  </a:cubicBezTo>
                  <a:cubicBezTo>
                    <a:pt x="475" y="973"/>
                    <a:pt x="475" y="973"/>
                    <a:pt x="475" y="973"/>
                  </a:cubicBezTo>
                  <a:cubicBezTo>
                    <a:pt x="463" y="935"/>
                    <a:pt x="463" y="935"/>
                    <a:pt x="463" y="935"/>
                  </a:cubicBezTo>
                  <a:cubicBezTo>
                    <a:pt x="461" y="935"/>
                    <a:pt x="461" y="935"/>
                    <a:pt x="461" y="935"/>
                  </a:cubicBezTo>
                  <a:cubicBezTo>
                    <a:pt x="448" y="952"/>
                    <a:pt x="435" y="963"/>
                    <a:pt x="421" y="969"/>
                  </a:cubicBezTo>
                  <a:cubicBezTo>
                    <a:pt x="408" y="975"/>
                    <a:pt x="391" y="978"/>
                    <a:pt x="370" y="978"/>
                  </a:cubicBezTo>
                  <a:cubicBezTo>
                    <a:pt x="343" y="978"/>
                    <a:pt x="322" y="971"/>
                    <a:pt x="307" y="957"/>
                  </a:cubicBezTo>
                  <a:cubicBezTo>
                    <a:pt x="292" y="942"/>
                    <a:pt x="284" y="922"/>
                    <a:pt x="284" y="895"/>
                  </a:cubicBezTo>
                  <a:cubicBezTo>
                    <a:pt x="284" y="867"/>
                    <a:pt x="294" y="845"/>
                    <a:pt x="315" y="831"/>
                  </a:cubicBezTo>
                  <a:cubicBezTo>
                    <a:pt x="336" y="817"/>
                    <a:pt x="368" y="809"/>
                    <a:pt x="411" y="807"/>
                  </a:cubicBezTo>
                  <a:cubicBezTo>
                    <a:pt x="459" y="806"/>
                    <a:pt x="459" y="806"/>
                    <a:pt x="459" y="806"/>
                  </a:cubicBezTo>
                  <a:cubicBezTo>
                    <a:pt x="459" y="791"/>
                    <a:pt x="459" y="791"/>
                    <a:pt x="459" y="791"/>
                  </a:cubicBezTo>
                  <a:cubicBezTo>
                    <a:pt x="459" y="774"/>
                    <a:pt x="455" y="761"/>
                    <a:pt x="446" y="752"/>
                  </a:cubicBezTo>
                  <a:cubicBezTo>
                    <a:pt x="438" y="743"/>
                    <a:pt x="426" y="739"/>
                    <a:pt x="408" y="739"/>
                  </a:cubicBezTo>
                  <a:cubicBezTo>
                    <a:pt x="394" y="739"/>
                    <a:pt x="381" y="741"/>
                    <a:pt x="368" y="745"/>
                  </a:cubicBezTo>
                  <a:cubicBezTo>
                    <a:pt x="355" y="749"/>
                    <a:pt x="343" y="754"/>
                    <a:pt x="331" y="760"/>
                  </a:cubicBezTo>
                  <a:cubicBezTo>
                    <a:pt x="312" y="718"/>
                    <a:pt x="312" y="718"/>
                    <a:pt x="312" y="718"/>
                  </a:cubicBezTo>
                  <a:cubicBezTo>
                    <a:pt x="327" y="711"/>
                    <a:pt x="343" y="705"/>
                    <a:pt x="361" y="701"/>
                  </a:cubicBezTo>
                  <a:cubicBezTo>
                    <a:pt x="378" y="696"/>
                    <a:pt x="395" y="694"/>
                    <a:pt x="411" y="694"/>
                  </a:cubicBezTo>
                  <a:cubicBezTo>
                    <a:pt x="446" y="694"/>
                    <a:pt x="472" y="702"/>
                    <a:pt x="490" y="717"/>
                  </a:cubicBezTo>
                  <a:close/>
                  <a:moveTo>
                    <a:pt x="458" y="843"/>
                  </a:moveTo>
                  <a:cubicBezTo>
                    <a:pt x="423" y="844"/>
                    <a:pt x="423" y="844"/>
                    <a:pt x="423" y="844"/>
                  </a:cubicBezTo>
                  <a:cubicBezTo>
                    <a:pt x="396" y="845"/>
                    <a:pt x="376" y="850"/>
                    <a:pt x="363" y="858"/>
                  </a:cubicBezTo>
                  <a:cubicBezTo>
                    <a:pt x="351" y="866"/>
                    <a:pt x="344" y="879"/>
                    <a:pt x="344" y="895"/>
                  </a:cubicBezTo>
                  <a:cubicBezTo>
                    <a:pt x="344" y="908"/>
                    <a:pt x="348" y="917"/>
                    <a:pt x="355" y="924"/>
                  </a:cubicBezTo>
                  <a:cubicBezTo>
                    <a:pt x="363" y="930"/>
                    <a:pt x="374" y="934"/>
                    <a:pt x="388" y="934"/>
                  </a:cubicBezTo>
                  <a:cubicBezTo>
                    <a:pt x="409" y="934"/>
                    <a:pt x="426" y="928"/>
                    <a:pt x="439" y="916"/>
                  </a:cubicBezTo>
                  <a:cubicBezTo>
                    <a:pt x="452" y="904"/>
                    <a:pt x="458" y="888"/>
                    <a:pt x="458" y="866"/>
                  </a:cubicBezTo>
                  <a:lnTo>
                    <a:pt x="458" y="843"/>
                  </a:lnTo>
                  <a:close/>
                  <a:moveTo>
                    <a:pt x="730" y="694"/>
                  </a:moveTo>
                  <a:cubicBezTo>
                    <a:pt x="712" y="694"/>
                    <a:pt x="695" y="698"/>
                    <a:pt x="679" y="705"/>
                  </a:cubicBezTo>
                  <a:cubicBezTo>
                    <a:pt x="664" y="712"/>
                    <a:pt x="653" y="722"/>
                    <a:pt x="644" y="735"/>
                  </a:cubicBezTo>
                  <a:cubicBezTo>
                    <a:pt x="641" y="735"/>
                    <a:pt x="641" y="735"/>
                    <a:pt x="641" y="735"/>
                  </a:cubicBezTo>
                  <a:cubicBezTo>
                    <a:pt x="633" y="699"/>
                    <a:pt x="633" y="699"/>
                    <a:pt x="633" y="699"/>
                  </a:cubicBezTo>
                  <a:cubicBezTo>
                    <a:pt x="588" y="699"/>
                    <a:pt x="588" y="699"/>
                    <a:pt x="588" y="699"/>
                  </a:cubicBezTo>
                  <a:cubicBezTo>
                    <a:pt x="588" y="973"/>
                    <a:pt x="588" y="973"/>
                    <a:pt x="588" y="973"/>
                  </a:cubicBezTo>
                  <a:cubicBezTo>
                    <a:pt x="646" y="973"/>
                    <a:pt x="646" y="973"/>
                    <a:pt x="646" y="973"/>
                  </a:cubicBezTo>
                  <a:cubicBezTo>
                    <a:pt x="646" y="837"/>
                    <a:pt x="646" y="837"/>
                    <a:pt x="646" y="837"/>
                  </a:cubicBezTo>
                  <a:cubicBezTo>
                    <a:pt x="646" y="803"/>
                    <a:pt x="651" y="778"/>
                    <a:pt x="663" y="764"/>
                  </a:cubicBezTo>
                  <a:cubicBezTo>
                    <a:pt x="674" y="749"/>
                    <a:pt x="692" y="742"/>
                    <a:pt x="717" y="742"/>
                  </a:cubicBezTo>
                  <a:cubicBezTo>
                    <a:pt x="735" y="742"/>
                    <a:pt x="749" y="747"/>
                    <a:pt x="757" y="758"/>
                  </a:cubicBezTo>
                  <a:cubicBezTo>
                    <a:pt x="766" y="768"/>
                    <a:pt x="770" y="784"/>
                    <a:pt x="770" y="805"/>
                  </a:cubicBezTo>
                  <a:cubicBezTo>
                    <a:pt x="770" y="973"/>
                    <a:pt x="770" y="973"/>
                    <a:pt x="770" y="973"/>
                  </a:cubicBezTo>
                  <a:cubicBezTo>
                    <a:pt x="829" y="973"/>
                    <a:pt x="829" y="973"/>
                    <a:pt x="829" y="973"/>
                  </a:cubicBezTo>
                  <a:cubicBezTo>
                    <a:pt x="829" y="795"/>
                    <a:pt x="829" y="795"/>
                    <a:pt x="829" y="795"/>
                  </a:cubicBezTo>
                  <a:cubicBezTo>
                    <a:pt x="829" y="728"/>
                    <a:pt x="796" y="694"/>
                    <a:pt x="730" y="694"/>
                  </a:cubicBezTo>
                  <a:close/>
                  <a:moveTo>
                    <a:pt x="1158" y="699"/>
                  </a:moveTo>
                  <a:cubicBezTo>
                    <a:pt x="1253" y="699"/>
                    <a:pt x="1253" y="699"/>
                    <a:pt x="1253" y="699"/>
                  </a:cubicBezTo>
                  <a:cubicBezTo>
                    <a:pt x="1253" y="731"/>
                    <a:pt x="1253" y="731"/>
                    <a:pt x="1253" y="731"/>
                  </a:cubicBezTo>
                  <a:cubicBezTo>
                    <a:pt x="1206" y="740"/>
                    <a:pt x="1206" y="740"/>
                    <a:pt x="1206" y="740"/>
                  </a:cubicBezTo>
                  <a:cubicBezTo>
                    <a:pt x="1210" y="746"/>
                    <a:pt x="1214" y="753"/>
                    <a:pt x="1216" y="761"/>
                  </a:cubicBezTo>
                  <a:cubicBezTo>
                    <a:pt x="1219" y="770"/>
                    <a:pt x="1221" y="779"/>
                    <a:pt x="1221" y="788"/>
                  </a:cubicBezTo>
                  <a:cubicBezTo>
                    <a:pt x="1221" y="816"/>
                    <a:pt x="1211" y="839"/>
                    <a:pt x="1191" y="855"/>
                  </a:cubicBezTo>
                  <a:cubicBezTo>
                    <a:pt x="1172" y="871"/>
                    <a:pt x="1145" y="879"/>
                    <a:pt x="1111" y="879"/>
                  </a:cubicBezTo>
                  <a:cubicBezTo>
                    <a:pt x="1102" y="879"/>
                    <a:pt x="1094" y="878"/>
                    <a:pt x="1087" y="877"/>
                  </a:cubicBezTo>
                  <a:cubicBezTo>
                    <a:pt x="1075" y="885"/>
                    <a:pt x="1068" y="894"/>
                    <a:pt x="1068" y="904"/>
                  </a:cubicBezTo>
                  <a:cubicBezTo>
                    <a:pt x="1068" y="911"/>
                    <a:pt x="1071" y="915"/>
                    <a:pt x="1077" y="919"/>
                  </a:cubicBezTo>
                  <a:cubicBezTo>
                    <a:pt x="1083" y="922"/>
                    <a:pt x="1094" y="923"/>
                    <a:pt x="1109" y="923"/>
                  </a:cubicBezTo>
                  <a:cubicBezTo>
                    <a:pt x="1157" y="923"/>
                    <a:pt x="1157" y="923"/>
                    <a:pt x="1157" y="923"/>
                  </a:cubicBezTo>
                  <a:cubicBezTo>
                    <a:pt x="1187" y="923"/>
                    <a:pt x="1210" y="930"/>
                    <a:pt x="1226" y="943"/>
                  </a:cubicBezTo>
                  <a:cubicBezTo>
                    <a:pt x="1242" y="955"/>
                    <a:pt x="1250" y="974"/>
                    <a:pt x="1250" y="998"/>
                  </a:cubicBezTo>
                  <a:cubicBezTo>
                    <a:pt x="1250" y="1029"/>
                    <a:pt x="1237" y="1053"/>
                    <a:pt x="1211" y="1070"/>
                  </a:cubicBezTo>
                  <a:cubicBezTo>
                    <a:pt x="1186" y="1087"/>
                    <a:pt x="1149" y="1095"/>
                    <a:pt x="1100" y="1095"/>
                  </a:cubicBezTo>
                  <a:cubicBezTo>
                    <a:pt x="1063" y="1095"/>
                    <a:pt x="1034" y="1089"/>
                    <a:pt x="1015" y="1076"/>
                  </a:cubicBezTo>
                  <a:cubicBezTo>
                    <a:pt x="995" y="1062"/>
                    <a:pt x="985" y="1044"/>
                    <a:pt x="985" y="1019"/>
                  </a:cubicBezTo>
                  <a:cubicBezTo>
                    <a:pt x="985" y="1002"/>
                    <a:pt x="991" y="988"/>
                    <a:pt x="1001" y="977"/>
                  </a:cubicBezTo>
                  <a:cubicBezTo>
                    <a:pt x="1012" y="965"/>
                    <a:pt x="1027" y="957"/>
                    <a:pt x="1046" y="953"/>
                  </a:cubicBezTo>
                  <a:cubicBezTo>
                    <a:pt x="1038" y="949"/>
                    <a:pt x="1032" y="944"/>
                    <a:pt x="1027" y="937"/>
                  </a:cubicBezTo>
                  <a:cubicBezTo>
                    <a:pt x="1022" y="929"/>
                    <a:pt x="1019" y="922"/>
                    <a:pt x="1019" y="914"/>
                  </a:cubicBezTo>
                  <a:cubicBezTo>
                    <a:pt x="1019" y="903"/>
                    <a:pt x="1022" y="895"/>
                    <a:pt x="1028" y="888"/>
                  </a:cubicBezTo>
                  <a:cubicBezTo>
                    <a:pt x="1034" y="880"/>
                    <a:pt x="1042" y="873"/>
                    <a:pt x="1054" y="866"/>
                  </a:cubicBezTo>
                  <a:cubicBezTo>
                    <a:pt x="1039" y="860"/>
                    <a:pt x="1028" y="850"/>
                    <a:pt x="1019" y="837"/>
                  </a:cubicBezTo>
                  <a:cubicBezTo>
                    <a:pt x="1010" y="823"/>
                    <a:pt x="1006" y="807"/>
                    <a:pt x="1006" y="788"/>
                  </a:cubicBezTo>
                  <a:cubicBezTo>
                    <a:pt x="1006" y="758"/>
                    <a:pt x="1015" y="735"/>
                    <a:pt x="1034" y="719"/>
                  </a:cubicBezTo>
                  <a:cubicBezTo>
                    <a:pt x="1053" y="703"/>
                    <a:pt x="1079" y="694"/>
                    <a:pt x="1114" y="694"/>
                  </a:cubicBezTo>
                  <a:cubicBezTo>
                    <a:pt x="1122" y="694"/>
                    <a:pt x="1130" y="695"/>
                    <a:pt x="1138" y="696"/>
                  </a:cubicBezTo>
                  <a:cubicBezTo>
                    <a:pt x="1147" y="697"/>
                    <a:pt x="1153" y="698"/>
                    <a:pt x="1158" y="699"/>
                  </a:cubicBezTo>
                  <a:close/>
                  <a:moveTo>
                    <a:pt x="1052" y="984"/>
                  </a:moveTo>
                  <a:cubicBezTo>
                    <a:pt x="1042" y="992"/>
                    <a:pt x="1037" y="1003"/>
                    <a:pt x="1037" y="1016"/>
                  </a:cubicBezTo>
                  <a:cubicBezTo>
                    <a:pt x="1037" y="1029"/>
                    <a:pt x="1043" y="1038"/>
                    <a:pt x="1054" y="1045"/>
                  </a:cubicBezTo>
                  <a:cubicBezTo>
                    <a:pt x="1066" y="1052"/>
                    <a:pt x="1081" y="1055"/>
                    <a:pt x="1102" y="1055"/>
                  </a:cubicBezTo>
                  <a:cubicBezTo>
                    <a:pt x="1134" y="1055"/>
                    <a:pt x="1157" y="1051"/>
                    <a:pt x="1173" y="1042"/>
                  </a:cubicBezTo>
                  <a:cubicBezTo>
                    <a:pt x="1188" y="1033"/>
                    <a:pt x="1196" y="1021"/>
                    <a:pt x="1196" y="1005"/>
                  </a:cubicBezTo>
                  <a:cubicBezTo>
                    <a:pt x="1196" y="994"/>
                    <a:pt x="1192" y="985"/>
                    <a:pt x="1183" y="980"/>
                  </a:cubicBezTo>
                  <a:cubicBezTo>
                    <a:pt x="1175" y="975"/>
                    <a:pt x="1159" y="972"/>
                    <a:pt x="1136" y="972"/>
                  </a:cubicBezTo>
                  <a:cubicBezTo>
                    <a:pt x="1092" y="972"/>
                    <a:pt x="1092" y="972"/>
                    <a:pt x="1092" y="972"/>
                  </a:cubicBezTo>
                  <a:cubicBezTo>
                    <a:pt x="1075" y="972"/>
                    <a:pt x="1062" y="976"/>
                    <a:pt x="1052" y="984"/>
                  </a:cubicBezTo>
                  <a:close/>
                  <a:moveTo>
                    <a:pt x="1164" y="788"/>
                  </a:moveTo>
                  <a:cubicBezTo>
                    <a:pt x="1164" y="770"/>
                    <a:pt x="1160" y="756"/>
                    <a:pt x="1152" y="746"/>
                  </a:cubicBezTo>
                  <a:cubicBezTo>
                    <a:pt x="1143" y="737"/>
                    <a:pt x="1131" y="732"/>
                    <a:pt x="1114" y="732"/>
                  </a:cubicBezTo>
                  <a:cubicBezTo>
                    <a:pt x="1097" y="732"/>
                    <a:pt x="1084" y="737"/>
                    <a:pt x="1075" y="746"/>
                  </a:cubicBezTo>
                  <a:cubicBezTo>
                    <a:pt x="1067" y="756"/>
                    <a:pt x="1062" y="770"/>
                    <a:pt x="1062" y="788"/>
                  </a:cubicBezTo>
                  <a:cubicBezTo>
                    <a:pt x="1062" y="805"/>
                    <a:pt x="1067" y="819"/>
                    <a:pt x="1076" y="828"/>
                  </a:cubicBezTo>
                  <a:cubicBezTo>
                    <a:pt x="1084" y="837"/>
                    <a:pt x="1097" y="842"/>
                    <a:pt x="1114" y="842"/>
                  </a:cubicBezTo>
                  <a:cubicBezTo>
                    <a:pt x="1147" y="842"/>
                    <a:pt x="1164" y="824"/>
                    <a:pt x="1164" y="788"/>
                  </a:cubicBezTo>
                  <a:close/>
                  <a:moveTo>
                    <a:pt x="1502" y="733"/>
                  </a:moveTo>
                  <a:cubicBezTo>
                    <a:pt x="1525" y="758"/>
                    <a:pt x="1536" y="793"/>
                    <a:pt x="1536" y="836"/>
                  </a:cubicBezTo>
                  <a:cubicBezTo>
                    <a:pt x="1536" y="881"/>
                    <a:pt x="1525" y="916"/>
                    <a:pt x="1502" y="941"/>
                  </a:cubicBezTo>
                  <a:cubicBezTo>
                    <a:pt x="1479" y="966"/>
                    <a:pt x="1447" y="978"/>
                    <a:pt x="1406" y="978"/>
                  </a:cubicBezTo>
                  <a:cubicBezTo>
                    <a:pt x="1380" y="978"/>
                    <a:pt x="1358" y="973"/>
                    <a:pt x="1338" y="961"/>
                  </a:cubicBezTo>
                  <a:cubicBezTo>
                    <a:pt x="1318" y="950"/>
                    <a:pt x="1303" y="933"/>
                    <a:pt x="1293" y="911"/>
                  </a:cubicBezTo>
                  <a:cubicBezTo>
                    <a:pt x="1282" y="890"/>
                    <a:pt x="1277" y="865"/>
                    <a:pt x="1277" y="836"/>
                  </a:cubicBezTo>
                  <a:cubicBezTo>
                    <a:pt x="1277" y="792"/>
                    <a:pt x="1288" y="757"/>
                    <a:pt x="1311" y="732"/>
                  </a:cubicBezTo>
                  <a:cubicBezTo>
                    <a:pt x="1334" y="707"/>
                    <a:pt x="1366" y="694"/>
                    <a:pt x="1408" y="694"/>
                  </a:cubicBezTo>
                  <a:cubicBezTo>
                    <a:pt x="1447" y="694"/>
                    <a:pt x="1478" y="707"/>
                    <a:pt x="1502" y="733"/>
                  </a:cubicBezTo>
                  <a:close/>
                  <a:moveTo>
                    <a:pt x="1476" y="836"/>
                  </a:moveTo>
                  <a:cubicBezTo>
                    <a:pt x="1476" y="773"/>
                    <a:pt x="1453" y="742"/>
                    <a:pt x="1406" y="742"/>
                  </a:cubicBezTo>
                  <a:cubicBezTo>
                    <a:pt x="1382" y="742"/>
                    <a:pt x="1364" y="750"/>
                    <a:pt x="1353" y="766"/>
                  </a:cubicBezTo>
                  <a:cubicBezTo>
                    <a:pt x="1342" y="783"/>
                    <a:pt x="1337" y="806"/>
                    <a:pt x="1337" y="836"/>
                  </a:cubicBezTo>
                  <a:cubicBezTo>
                    <a:pt x="1337" y="899"/>
                    <a:pt x="1360" y="931"/>
                    <a:pt x="1407" y="931"/>
                  </a:cubicBezTo>
                  <a:cubicBezTo>
                    <a:pt x="1453" y="931"/>
                    <a:pt x="1476" y="899"/>
                    <a:pt x="1476" y="836"/>
                  </a:cubicBezTo>
                  <a:close/>
                  <a:moveTo>
                    <a:pt x="1788" y="727"/>
                  </a:moveTo>
                  <a:cubicBezTo>
                    <a:pt x="1809" y="749"/>
                    <a:pt x="1819" y="780"/>
                    <a:pt x="1819" y="818"/>
                  </a:cubicBezTo>
                  <a:cubicBezTo>
                    <a:pt x="1819" y="850"/>
                    <a:pt x="1819" y="850"/>
                    <a:pt x="1819" y="850"/>
                  </a:cubicBezTo>
                  <a:cubicBezTo>
                    <a:pt x="1637" y="850"/>
                    <a:pt x="1637" y="850"/>
                    <a:pt x="1637" y="850"/>
                  </a:cubicBezTo>
                  <a:cubicBezTo>
                    <a:pt x="1638" y="876"/>
                    <a:pt x="1645" y="897"/>
                    <a:pt x="1658" y="911"/>
                  </a:cubicBezTo>
                  <a:cubicBezTo>
                    <a:pt x="1672" y="925"/>
                    <a:pt x="1691" y="932"/>
                    <a:pt x="1716" y="932"/>
                  </a:cubicBezTo>
                  <a:cubicBezTo>
                    <a:pt x="1732" y="932"/>
                    <a:pt x="1747" y="931"/>
                    <a:pt x="1761" y="928"/>
                  </a:cubicBezTo>
                  <a:cubicBezTo>
                    <a:pt x="1775" y="925"/>
                    <a:pt x="1790" y="920"/>
                    <a:pt x="1806" y="913"/>
                  </a:cubicBezTo>
                  <a:cubicBezTo>
                    <a:pt x="1806" y="960"/>
                    <a:pt x="1806" y="960"/>
                    <a:pt x="1806" y="960"/>
                  </a:cubicBezTo>
                  <a:cubicBezTo>
                    <a:pt x="1791" y="967"/>
                    <a:pt x="1777" y="971"/>
                    <a:pt x="1763" y="974"/>
                  </a:cubicBezTo>
                  <a:cubicBezTo>
                    <a:pt x="1748" y="977"/>
                    <a:pt x="1731" y="978"/>
                    <a:pt x="1713" y="978"/>
                  </a:cubicBezTo>
                  <a:cubicBezTo>
                    <a:pt x="1670" y="978"/>
                    <a:pt x="1637" y="966"/>
                    <a:pt x="1613" y="941"/>
                  </a:cubicBezTo>
                  <a:cubicBezTo>
                    <a:pt x="1589" y="916"/>
                    <a:pt x="1577" y="882"/>
                    <a:pt x="1577" y="838"/>
                  </a:cubicBezTo>
                  <a:cubicBezTo>
                    <a:pt x="1577" y="794"/>
                    <a:pt x="1588" y="758"/>
                    <a:pt x="1610" y="733"/>
                  </a:cubicBezTo>
                  <a:cubicBezTo>
                    <a:pt x="1633" y="707"/>
                    <a:pt x="1663" y="694"/>
                    <a:pt x="1702" y="694"/>
                  </a:cubicBezTo>
                  <a:cubicBezTo>
                    <a:pt x="1738" y="694"/>
                    <a:pt x="1767" y="705"/>
                    <a:pt x="1788" y="727"/>
                  </a:cubicBezTo>
                  <a:close/>
                  <a:moveTo>
                    <a:pt x="1762" y="807"/>
                  </a:moveTo>
                  <a:cubicBezTo>
                    <a:pt x="1762" y="785"/>
                    <a:pt x="1756" y="768"/>
                    <a:pt x="1746" y="756"/>
                  </a:cubicBezTo>
                  <a:cubicBezTo>
                    <a:pt x="1735" y="744"/>
                    <a:pt x="1721" y="739"/>
                    <a:pt x="1702" y="739"/>
                  </a:cubicBezTo>
                  <a:cubicBezTo>
                    <a:pt x="1684" y="739"/>
                    <a:pt x="1669" y="744"/>
                    <a:pt x="1658" y="756"/>
                  </a:cubicBezTo>
                  <a:cubicBezTo>
                    <a:pt x="1646" y="768"/>
                    <a:pt x="1640" y="785"/>
                    <a:pt x="1638" y="807"/>
                  </a:cubicBezTo>
                  <a:lnTo>
                    <a:pt x="1762" y="807"/>
                  </a:lnTo>
                  <a:close/>
                  <a:moveTo>
                    <a:pt x="2050" y="588"/>
                  </a:moveTo>
                  <a:cubicBezTo>
                    <a:pt x="2108" y="588"/>
                    <a:pt x="2108" y="588"/>
                    <a:pt x="2108" y="588"/>
                  </a:cubicBezTo>
                  <a:cubicBezTo>
                    <a:pt x="2108" y="974"/>
                    <a:pt x="2108" y="974"/>
                    <a:pt x="2108" y="974"/>
                  </a:cubicBezTo>
                  <a:cubicBezTo>
                    <a:pt x="2063" y="974"/>
                    <a:pt x="2063" y="974"/>
                    <a:pt x="2063" y="974"/>
                  </a:cubicBezTo>
                  <a:cubicBezTo>
                    <a:pt x="2052" y="938"/>
                    <a:pt x="2052" y="938"/>
                    <a:pt x="2052" y="938"/>
                  </a:cubicBezTo>
                  <a:cubicBezTo>
                    <a:pt x="2050" y="938"/>
                    <a:pt x="2050" y="938"/>
                    <a:pt x="2050" y="938"/>
                  </a:cubicBezTo>
                  <a:cubicBezTo>
                    <a:pt x="2031" y="965"/>
                    <a:pt x="2004" y="978"/>
                    <a:pt x="1968" y="978"/>
                  </a:cubicBezTo>
                  <a:cubicBezTo>
                    <a:pt x="1934" y="978"/>
                    <a:pt x="1907" y="966"/>
                    <a:pt x="1888" y="941"/>
                  </a:cubicBezTo>
                  <a:cubicBezTo>
                    <a:pt x="1869" y="916"/>
                    <a:pt x="1859" y="882"/>
                    <a:pt x="1859" y="837"/>
                  </a:cubicBezTo>
                  <a:cubicBezTo>
                    <a:pt x="1859" y="792"/>
                    <a:pt x="1869" y="757"/>
                    <a:pt x="1888" y="732"/>
                  </a:cubicBezTo>
                  <a:cubicBezTo>
                    <a:pt x="1908" y="707"/>
                    <a:pt x="1934" y="695"/>
                    <a:pt x="1969" y="695"/>
                  </a:cubicBezTo>
                  <a:cubicBezTo>
                    <a:pt x="2005" y="695"/>
                    <a:pt x="2032" y="708"/>
                    <a:pt x="2051" y="734"/>
                  </a:cubicBezTo>
                  <a:cubicBezTo>
                    <a:pt x="2054" y="734"/>
                    <a:pt x="2054" y="734"/>
                    <a:pt x="2054" y="734"/>
                  </a:cubicBezTo>
                  <a:cubicBezTo>
                    <a:pt x="2051" y="715"/>
                    <a:pt x="2050" y="699"/>
                    <a:pt x="2050" y="688"/>
                  </a:cubicBezTo>
                  <a:lnTo>
                    <a:pt x="2050" y="588"/>
                  </a:lnTo>
                  <a:close/>
                  <a:moveTo>
                    <a:pt x="2052" y="837"/>
                  </a:moveTo>
                  <a:cubicBezTo>
                    <a:pt x="2052" y="803"/>
                    <a:pt x="2047" y="778"/>
                    <a:pt x="2036" y="764"/>
                  </a:cubicBezTo>
                  <a:cubicBezTo>
                    <a:pt x="2024" y="749"/>
                    <a:pt x="2007" y="742"/>
                    <a:pt x="1983" y="742"/>
                  </a:cubicBezTo>
                  <a:cubicBezTo>
                    <a:pt x="1962" y="742"/>
                    <a:pt x="1947" y="750"/>
                    <a:pt x="1936" y="767"/>
                  </a:cubicBezTo>
                  <a:cubicBezTo>
                    <a:pt x="1924" y="784"/>
                    <a:pt x="1919" y="807"/>
                    <a:pt x="1919" y="838"/>
                  </a:cubicBezTo>
                  <a:cubicBezTo>
                    <a:pt x="1919" y="868"/>
                    <a:pt x="1924" y="892"/>
                    <a:pt x="1935" y="907"/>
                  </a:cubicBezTo>
                  <a:cubicBezTo>
                    <a:pt x="1946" y="923"/>
                    <a:pt x="1962" y="931"/>
                    <a:pt x="1983" y="931"/>
                  </a:cubicBezTo>
                  <a:cubicBezTo>
                    <a:pt x="2007" y="931"/>
                    <a:pt x="2025" y="925"/>
                    <a:pt x="2036" y="911"/>
                  </a:cubicBezTo>
                  <a:cubicBezTo>
                    <a:pt x="2047" y="898"/>
                    <a:pt x="2052" y="876"/>
                    <a:pt x="2052" y="846"/>
                  </a:cubicBezTo>
                  <a:lnTo>
                    <a:pt x="2052" y="837"/>
                  </a:lnTo>
                  <a:close/>
                  <a:moveTo>
                    <a:pt x="2523" y="732"/>
                  </a:moveTo>
                  <a:cubicBezTo>
                    <a:pt x="2542" y="756"/>
                    <a:pt x="2552" y="791"/>
                    <a:pt x="2552" y="836"/>
                  </a:cubicBezTo>
                  <a:cubicBezTo>
                    <a:pt x="2552" y="881"/>
                    <a:pt x="2542" y="916"/>
                    <a:pt x="2522" y="941"/>
                  </a:cubicBezTo>
                  <a:cubicBezTo>
                    <a:pt x="2503" y="966"/>
                    <a:pt x="2476" y="978"/>
                    <a:pt x="2442" y="978"/>
                  </a:cubicBezTo>
                  <a:cubicBezTo>
                    <a:pt x="2407" y="978"/>
                    <a:pt x="2380" y="966"/>
                    <a:pt x="2361" y="941"/>
                  </a:cubicBezTo>
                  <a:cubicBezTo>
                    <a:pt x="2358" y="941"/>
                    <a:pt x="2358" y="941"/>
                    <a:pt x="2358" y="941"/>
                  </a:cubicBezTo>
                  <a:cubicBezTo>
                    <a:pt x="2360" y="964"/>
                    <a:pt x="2361" y="978"/>
                    <a:pt x="2361" y="983"/>
                  </a:cubicBezTo>
                  <a:cubicBezTo>
                    <a:pt x="2361" y="1095"/>
                    <a:pt x="2361" y="1095"/>
                    <a:pt x="2361" y="1095"/>
                  </a:cubicBezTo>
                  <a:cubicBezTo>
                    <a:pt x="2303" y="1095"/>
                    <a:pt x="2303" y="1095"/>
                    <a:pt x="2303" y="1095"/>
                  </a:cubicBezTo>
                  <a:cubicBezTo>
                    <a:pt x="2303" y="699"/>
                    <a:pt x="2303" y="699"/>
                    <a:pt x="2303" y="699"/>
                  </a:cubicBezTo>
                  <a:cubicBezTo>
                    <a:pt x="2350" y="699"/>
                    <a:pt x="2350" y="699"/>
                    <a:pt x="2350" y="699"/>
                  </a:cubicBezTo>
                  <a:cubicBezTo>
                    <a:pt x="2351" y="705"/>
                    <a:pt x="2354" y="717"/>
                    <a:pt x="2358" y="736"/>
                  </a:cubicBezTo>
                  <a:cubicBezTo>
                    <a:pt x="2361" y="736"/>
                    <a:pt x="2361" y="736"/>
                    <a:pt x="2361" y="736"/>
                  </a:cubicBezTo>
                  <a:cubicBezTo>
                    <a:pt x="2379" y="708"/>
                    <a:pt x="2407" y="694"/>
                    <a:pt x="2443" y="694"/>
                  </a:cubicBezTo>
                  <a:cubicBezTo>
                    <a:pt x="2477" y="694"/>
                    <a:pt x="2504" y="707"/>
                    <a:pt x="2523" y="732"/>
                  </a:cubicBezTo>
                  <a:close/>
                  <a:moveTo>
                    <a:pt x="2492" y="835"/>
                  </a:moveTo>
                  <a:cubicBezTo>
                    <a:pt x="2492" y="805"/>
                    <a:pt x="2486" y="782"/>
                    <a:pt x="2476" y="766"/>
                  </a:cubicBezTo>
                  <a:cubicBezTo>
                    <a:pt x="2465" y="750"/>
                    <a:pt x="2449" y="742"/>
                    <a:pt x="2428" y="742"/>
                  </a:cubicBezTo>
                  <a:cubicBezTo>
                    <a:pt x="2405" y="742"/>
                    <a:pt x="2388" y="749"/>
                    <a:pt x="2377" y="762"/>
                  </a:cubicBezTo>
                  <a:cubicBezTo>
                    <a:pt x="2367" y="776"/>
                    <a:pt x="2361" y="798"/>
                    <a:pt x="2361" y="827"/>
                  </a:cubicBezTo>
                  <a:cubicBezTo>
                    <a:pt x="2361" y="836"/>
                    <a:pt x="2361" y="836"/>
                    <a:pt x="2361" y="836"/>
                  </a:cubicBezTo>
                  <a:cubicBezTo>
                    <a:pt x="2361" y="869"/>
                    <a:pt x="2367" y="893"/>
                    <a:pt x="2377" y="908"/>
                  </a:cubicBezTo>
                  <a:cubicBezTo>
                    <a:pt x="2388" y="923"/>
                    <a:pt x="2405" y="931"/>
                    <a:pt x="2429" y="931"/>
                  </a:cubicBezTo>
                  <a:cubicBezTo>
                    <a:pt x="2449" y="931"/>
                    <a:pt x="2465" y="923"/>
                    <a:pt x="2475" y="906"/>
                  </a:cubicBezTo>
                  <a:cubicBezTo>
                    <a:pt x="2486" y="890"/>
                    <a:pt x="2492" y="866"/>
                    <a:pt x="2492" y="835"/>
                  </a:cubicBezTo>
                  <a:close/>
                  <a:moveTo>
                    <a:pt x="2804" y="727"/>
                  </a:moveTo>
                  <a:cubicBezTo>
                    <a:pt x="2825" y="749"/>
                    <a:pt x="2835" y="780"/>
                    <a:pt x="2835" y="818"/>
                  </a:cubicBezTo>
                  <a:cubicBezTo>
                    <a:pt x="2835" y="850"/>
                    <a:pt x="2835" y="850"/>
                    <a:pt x="2835" y="850"/>
                  </a:cubicBezTo>
                  <a:cubicBezTo>
                    <a:pt x="2653" y="850"/>
                    <a:pt x="2653" y="850"/>
                    <a:pt x="2653" y="850"/>
                  </a:cubicBezTo>
                  <a:cubicBezTo>
                    <a:pt x="2653" y="876"/>
                    <a:pt x="2661" y="897"/>
                    <a:pt x="2674" y="911"/>
                  </a:cubicBezTo>
                  <a:cubicBezTo>
                    <a:pt x="2688" y="925"/>
                    <a:pt x="2707" y="932"/>
                    <a:pt x="2731" y="932"/>
                  </a:cubicBezTo>
                  <a:cubicBezTo>
                    <a:pt x="2748" y="932"/>
                    <a:pt x="2763" y="931"/>
                    <a:pt x="2777" y="928"/>
                  </a:cubicBezTo>
                  <a:cubicBezTo>
                    <a:pt x="2791" y="925"/>
                    <a:pt x="2806" y="920"/>
                    <a:pt x="2822" y="913"/>
                  </a:cubicBezTo>
                  <a:cubicBezTo>
                    <a:pt x="2822" y="960"/>
                    <a:pt x="2822" y="960"/>
                    <a:pt x="2822" y="960"/>
                  </a:cubicBezTo>
                  <a:cubicBezTo>
                    <a:pt x="2807" y="967"/>
                    <a:pt x="2793" y="971"/>
                    <a:pt x="2779" y="974"/>
                  </a:cubicBezTo>
                  <a:cubicBezTo>
                    <a:pt x="2764" y="977"/>
                    <a:pt x="2747" y="978"/>
                    <a:pt x="2729" y="978"/>
                  </a:cubicBezTo>
                  <a:cubicBezTo>
                    <a:pt x="2686" y="978"/>
                    <a:pt x="2653" y="966"/>
                    <a:pt x="2629" y="941"/>
                  </a:cubicBezTo>
                  <a:cubicBezTo>
                    <a:pt x="2605" y="916"/>
                    <a:pt x="2593" y="882"/>
                    <a:pt x="2593" y="838"/>
                  </a:cubicBezTo>
                  <a:cubicBezTo>
                    <a:pt x="2593" y="794"/>
                    <a:pt x="2604" y="758"/>
                    <a:pt x="2626" y="733"/>
                  </a:cubicBezTo>
                  <a:cubicBezTo>
                    <a:pt x="2648" y="707"/>
                    <a:pt x="2679" y="694"/>
                    <a:pt x="2718" y="694"/>
                  </a:cubicBezTo>
                  <a:cubicBezTo>
                    <a:pt x="2754" y="694"/>
                    <a:pt x="2783" y="705"/>
                    <a:pt x="2804" y="727"/>
                  </a:cubicBezTo>
                  <a:close/>
                  <a:moveTo>
                    <a:pt x="2778" y="807"/>
                  </a:moveTo>
                  <a:cubicBezTo>
                    <a:pt x="2778" y="785"/>
                    <a:pt x="2772" y="768"/>
                    <a:pt x="2762" y="756"/>
                  </a:cubicBezTo>
                  <a:cubicBezTo>
                    <a:pt x="2751" y="744"/>
                    <a:pt x="2737" y="739"/>
                    <a:pt x="2718" y="739"/>
                  </a:cubicBezTo>
                  <a:cubicBezTo>
                    <a:pt x="2700" y="739"/>
                    <a:pt x="2685" y="744"/>
                    <a:pt x="2674" y="756"/>
                  </a:cubicBezTo>
                  <a:cubicBezTo>
                    <a:pt x="2662" y="768"/>
                    <a:pt x="2656" y="785"/>
                    <a:pt x="2654" y="807"/>
                  </a:cubicBezTo>
                  <a:lnTo>
                    <a:pt x="2778" y="807"/>
                  </a:lnTo>
                  <a:close/>
                  <a:moveTo>
                    <a:pt x="3034" y="694"/>
                  </a:moveTo>
                  <a:cubicBezTo>
                    <a:pt x="3015" y="694"/>
                    <a:pt x="2998" y="698"/>
                    <a:pt x="2983" y="705"/>
                  </a:cubicBezTo>
                  <a:cubicBezTo>
                    <a:pt x="2968" y="712"/>
                    <a:pt x="2956" y="722"/>
                    <a:pt x="2948" y="735"/>
                  </a:cubicBezTo>
                  <a:cubicBezTo>
                    <a:pt x="2945" y="735"/>
                    <a:pt x="2945" y="735"/>
                    <a:pt x="2945" y="735"/>
                  </a:cubicBezTo>
                  <a:cubicBezTo>
                    <a:pt x="2937" y="699"/>
                    <a:pt x="2937" y="699"/>
                    <a:pt x="2937" y="699"/>
                  </a:cubicBezTo>
                  <a:cubicBezTo>
                    <a:pt x="2891" y="699"/>
                    <a:pt x="2891" y="699"/>
                    <a:pt x="2891" y="699"/>
                  </a:cubicBezTo>
                  <a:cubicBezTo>
                    <a:pt x="2891" y="973"/>
                    <a:pt x="2891" y="973"/>
                    <a:pt x="2891" y="973"/>
                  </a:cubicBezTo>
                  <a:cubicBezTo>
                    <a:pt x="2950" y="973"/>
                    <a:pt x="2950" y="973"/>
                    <a:pt x="2950" y="973"/>
                  </a:cubicBezTo>
                  <a:cubicBezTo>
                    <a:pt x="2950" y="837"/>
                    <a:pt x="2950" y="837"/>
                    <a:pt x="2950" y="837"/>
                  </a:cubicBezTo>
                  <a:cubicBezTo>
                    <a:pt x="2950" y="803"/>
                    <a:pt x="2955" y="778"/>
                    <a:pt x="2967" y="764"/>
                  </a:cubicBezTo>
                  <a:cubicBezTo>
                    <a:pt x="2978" y="749"/>
                    <a:pt x="2996" y="742"/>
                    <a:pt x="3021" y="742"/>
                  </a:cubicBezTo>
                  <a:cubicBezTo>
                    <a:pt x="3039" y="742"/>
                    <a:pt x="3053" y="747"/>
                    <a:pt x="3061" y="758"/>
                  </a:cubicBezTo>
                  <a:cubicBezTo>
                    <a:pt x="3070" y="768"/>
                    <a:pt x="3074" y="784"/>
                    <a:pt x="3074" y="805"/>
                  </a:cubicBezTo>
                  <a:cubicBezTo>
                    <a:pt x="3074" y="973"/>
                    <a:pt x="3074" y="973"/>
                    <a:pt x="3074" y="973"/>
                  </a:cubicBezTo>
                  <a:cubicBezTo>
                    <a:pt x="3132" y="973"/>
                    <a:pt x="3132" y="973"/>
                    <a:pt x="3132" y="973"/>
                  </a:cubicBezTo>
                  <a:cubicBezTo>
                    <a:pt x="3132" y="795"/>
                    <a:pt x="3132" y="795"/>
                    <a:pt x="3132" y="795"/>
                  </a:cubicBezTo>
                  <a:cubicBezTo>
                    <a:pt x="3132" y="728"/>
                    <a:pt x="3100" y="694"/>
                    <a:pt x="3034" y="694"/>
                  </a:cubicBezTo>
                  <a:close/>
                  <a:moveTo>
                    <a:pt x="3357" y="836"/>
                  </a:moveTo>
                  <a:cubicBezTo>
                    <a:pt x="3347" y="829"/>
                    <a:pt x="3330" y="821"/>
                    <a:pt x="3308" y="812"/>
                  </a:cubicBezTo>
                  <a:cubicBezTo>
                    <a:pt x="3281" y="802"/>
                    <a:pt x="3263" y="794"/>
                    <a:pt x="3255" y="788"/>
                  </a:cubicBezTo>
                  <a:cubicBezTo>
                    <a:pt x="3247" y="782"/>
                    <a:pt x="3243" y="774"/>
                    <a:pt x="3243" y="766"/>
                  </a:cubicBezTo>
                  <a:cubicBezTo>
                    <a:pt x="3243" y="748"/>
                    <a:pt x="3259" y="740"/>
                    <a:pt x="3289" y="740"/>
                  </a:cubicBezTo>
                  <a:cubicBezTo>
                    <a:pt x="3310" y="740"/>
                    <a:pt x="3334" y="746"/>
                    <a:pt x="3364" y="758"/>
                  </a:cubicBezTo>
                  <a:cubicBezTo>
                    <a:pt x="3383" y="714"/>
                    <a:pt x="3383" y="714"/>
                    <a:pt x="3383" y="714"/>
                  </a:cubicBezTo>
                  <a:cubicBezTo>
                    <a:pt x="3354" y="701"/>
                    <a:pt x="3324" y="694"/>
                    <a:pt x="3291" y="694"/>
                  </a:cubicBezTo>
                  <a:cubicBezTo>
                    <a:pt x="3259" y="694"/>
                    <a:pt x="3233" y="701"/>
                    <a:pt x="3214" y="714"/>
                  </a:cubicBezTo>
                  <a:cubicBezTo>
                    <a:pt x="3195" y="727"/>
                    <a:pt x="3186" y="745"/>
                    <a:pt x="3186" y="769"/>
                  </a:cubicBezTo>
                  <a:cubicBezTo>
                    <a:pt x="3186" y="788"/>
                    <a:pt x="3191" y="804"/>
                    <a:pt x="3203" y="816"/>
                  </a:cubicBezTo>
                  <a:cubicBezTo>
                    <a:pt x="3214" y="828"/>
                    <a:pt x="3235" y="841"/>
                    <a:pt x="3267" y="853"/>
                  </a:cubicBezTo>
                  <a:cubicBezTo>
                    <a:pt x="3283" y="859"/>
                    <a:pt x="3296" y="865"/>
                    <a:pt x="3305" y="870"/>
                  </a:cubicBezTo>
                  <a:cubicBezTo>
                    <a:pt x="3314" y="875"/>
                    <a:pt x="3320" y="879"/>
                    <a:pt x="3324" y="884"/>
                  </a:cubicBezTo>
                  <a:cubicBezTo>
                    <a:pt x="3328" y="889"/>
                    <a:pt x="3330" y="894"/>
                    <a:pt x="3330" y="901"/>
                  </a:cubicBezTo>
                  <a:cubicBezTo>
                    <a:pt x="3330" y="923"/>
                    <a:pt x="3312" y="934"/>
                    <a:pt x="3276" y="934"/>
                  </a:cubicBezTo>
                  <a:cubicBezTo>
                    <a:pt x="3249" y="934"/>
                    <a:pt x="3219" y="926"/>
                    <a:pt x="3186" y="912"/>
                  </a:cubicBezTo>
                  <a:cubicBezTo>
                    <a:pt x="3186" y="962"/>
                    <a:pt x="3186" y="962"/>
                    <a:pt x="3186" y="962"/>
                  </a:cubicBezTo>
                  <a:cubicBezTo>
                    <a:pt x="3209" y="973"/>
                    <a:pt x="3238" y="978"/>
                    <a:pt x="3274" y="978"/>
                  </a:cubicBezTo>
                  <a:cubicBezTo>
                    <a:pt x="3311" y="978"/>
                    <a:pt x="3339" y="971"/>
                    <a:pt x="3358" y="957"/>
                  </a:cubicBezTo>
                  <a:cubicBezTo>
                    <a:pt x="3378" y="943"/>
                    <a:pt x="3387" y="922"/>
                    <a:pt x="3387" y="895"/>
                  </a:cubicBezTo>
                  <a:cubicBezTo>
                    <a:pt x="3387" y="882"/>
                    <a:pt x="3385" y="871"/>
                    <a:pt x="3380" y="861"/>
                  </a:cubicBezTo>
                  <a:cubicBezTo>
                    <a:pt x="3375" y="852"/>
                    <a:pt x="3367" y="843"/>
                    <a:pt x="3357" y="836"/>
                  </a:cubicBezTo>
                  <a:close/>
                  <a:moveTo>
                    <a:pt x="3470" y="594"/>
                  </a:moveTo>
                  <a:cubicBezTo>
                    <a:pt x="3459" y="594"/>
                    <a:pt x="3451" y="597"/>
                    <a:pt x="3445" y="603"/>
                  </a:cubicBezTo>
                  <a:cubicBezTo>
                    <a:pt x="3440" y="608"/>
                    <a:pt x="3437" y="616"/>
                    <a:pt x="3437" y="627"/>
                  </a:cubicBezTo>
                  <a:cubicBezTo>
                    <a:pt x="3437" y="637"/>
                    <a:pt x="3440" y="645"/>
                    <a:pt x="3445" y="650"/>
                  </a:cubicBezTo>
                  <a:cubicBezTo>
                    <a:pt x="3451" y="656"/>
                    <a:pt x="3459" y="659"/>
                    <a:pt x="3470" y="659"/>
                  </a:cubicBezTo>
                  <a:cubicBezTo>
                    <a:pt x="3480" y="659"/>
                    <a:pt x="3488" y="656"/>
                    <a:pt x="3494" y="650"/>
                  </a:cubicBezTo>
                  <a:cubicBezTo>
                    <a:pt x="3499" y="645"/>
                    <a:pt x="3502" y="637"/>
                    <a:pt x="3502" y="627"/>
                  </a:cubicBezTo>
                  <a:cubicBezTo>
                    <a:pt x="3502" y="616"/>
                    <a:pt x="3499" y="608"/>
                    <a:pt x="3494" y="603"/>
                  </a:cubicBezTo>
                  <a:cubicBezTo>
                    <a:pt x="3488" y="597"/>
                    <a:pt x="3480" y="594"/>
                    <a:pt x="3470" y="594"/>
                  </a:cubicBezTo>
                  <a:close/>
                  <a:moveTo>
                    <a:pt x="3440" y="973"/>
                  </a:moveTo>
                  <a:cubicBezTo>
                    <a:pt x="3498" y="973"/>
                    <a:pt x="3498" y="973"/>
                    <a:pt x="3498" y="973"/>
                  </a:cubicBezTo>
                  <a:cubicBezTo>
                    <a:pt x="3498" y="699"/>
                    <a:pt x="3498" y="699"/>
                    <a:pt x="3498" y="699"/>
                  </a:cubicBezTo>
                  <a:cubicBezTo>
                    <a:pt x="3440" y="699"/>
                    <a:pt x="3440" y="699"/>
                    <a:pt x="3440" y="699"/>
                  </a:cubicBezTo>
                  <a:lnTo>
                    <a:pt x="3440" y="973"/>
                  </a:lnTo>
                  <a:close/>
                  <a:moveTo>
                    <a:pt x="3780" y="733"/>
                  </a:moveTo>
                  <a:cubicBezTo>
                    <a:pt x="3803" y="758"/>
                    <a:pt x="3815" y="793"/>
                    <a:pt x="3815" y="836"/>
                  </a:cubicBezTo>
                  <a:cubicBezTo>
                    <a:pt x="3815" y="881"/>
                    <a:pt x="3803" y="916"/>
                    <a:pt x="3780" y="941"/>
                  </a:cubicBezTo>
                  <a:cubicBezTo>
                    <a:pt x="3757" y="966"/>
                    <a:pt x="3725" y="978"/>
                    <a:pt x="3684" y="978"/>
                  </a:cubicBezTo>
                  <a:cubicBezTo>
                    <a:pt x="3659" y="978"/>
                    <a:pt x="3636" y="973"/>
                    <a:pt x="3616" y="961"/>
                  </a:cubicBezTo>
                  <a:cubicBezTo>
                    <a:pt x="3597" y="950"/>
                    <a:pt x="3582" y="933"/>
                    <a:pt x="3571" y="911"/>
                  </a:cubicBezTo>
                  <a:cubicBezTo>
                    <a:pt x="3560" y="890"/>
                    <a:pt x="3555" y="865"/>
                    <a:pt x="3555" y="836"/>
                  </a:cubicBezTo>
                  <a:cubicBezTo>
                    <a:pt x="3555" y="792"/>
                    <a:pt x="3567" y="757"/>
                    <a:pt x="3589" y="732"/>
                  </a:cubicBezTo>
                  <a:cubicBezTo>
                    <a:pt x="3612" y="707"/>
                    <a:pt x="3644" y="694"/>
                    <a:pt x="3686" y="694"/>
                  </a:cubicBezTo>
                  <a:cubicBezTo>
                    <a:pt x="3725" y="694"/>
                    <a:pt x="3757" y="707"/>
                    <a:pt x="3780" y="733"/>
                  </a:cubicBezTo>
                  <a:close/>
                  <a:moveTo>
                    <a:pt x="3755" y="836"/>
                  </a:moveTo>
                  <a:cubicBezTo>
                    <a:pt x="3755" y="773"/>
                    <a:pt x="3731" y="742"/>
                    <a:pt x="3685" y="742"/>
                  </a:cubicBezTo>
                  <a:cubicBezTo>
                    <a:pt x="3660" y="742"/>
                    <a:pt x="3643" y="750"/>
                    <a:pt x="3632" y="766"/>
                  </a:cubicBezTo>
                  <a:cubicBezTo>
                    <a:pt x="3621" y="783"/>
                    <a:pt x="3615" y="806"/>
                    <a:pt x="3615" y="836"/>
                  </a:cubicBezTo>
                  <a:cubicBezTo>
                    <a:pt x="3615" y="899"/>
                    <a:pt x="3638" y="931"/>
                    <a:pt x="3685" y="931"/>
                  </a:cubicBezTo>
                  <a:cubicBezTo>
                    <a:pt x="3731" y="931"/>
                    <a:pt x="3755" y="899"/>
                    <a:pt x="3755" y="836"/>
                  </a:cubicBezTo>
                  <a:close/>
                  <a:moveTo>
                    <a:pt x="4066" y="727"/>
                  </a:moveTo>
                  <a:cubicBezTo>
                    <a:pt x="4087" y="749"/>
                    <a:pt x="4098" y="780"/>
                    <a:pt x="4098" y="818"/>
                  </a:cubicBezTo>
                  <a:cubicBezTo>
                    <a:pt x="4098" y="850"/>
                    <a:pt x="4098" y="850"/>
                    <a:pt x="4098" y="850"/>
                  </a:cubicBezTo>
                  <a:cubicBezTo>
                    <a:pt x="3915" y="850"/>
                    <a:pt x="3915" y="850"/>
                    <a:pt x="3915" y="850"/>
                  </a:cubicBezTo>
                  <a:cubicBezTo>
                    <a:pt x="3916" y="876"/>
                    <a:pt x="3923" y="897"/>
                    <a:pt x="3936" y="911"/>
                  </a:cubicBezTo>
                  <a:cubicBezTo>
                    <a:pt x="3950" y="925"/>
                    <a:pt x="3969" y="932"/>
                    <a:pt x="3994" y="932"/>
                  </a:cubicBezTo>
                  <a:cubicBezTo>
                    <a:pt x="4010" y="932"/>
                    <a:pt x="4025" y="931"/>
                    <a:pt x="4039" y="928"/>
                  </a:cubicBezTo>
                  <a:cubicBezTo>
                    <a:pt x="4053" y="925"/>
                    <a:pt x="4068" y="920"/>
                    <a:pt x="4084" y="913"/>
                  </a:cubicBezTo>
                  <a:cubicBezTo>
                    <a:pt x="4084" y="960"/>
                    <a:pt x="4084" y="960"/>
                    <a:pt x="4084" y="960"/>
                  </a:cubicBezTo>
                  <a:cubicBezTo>
                    <a:pt x="4070" y="967"/>
                    <a:pt x="4055" y="971"/>
                    <a:pt x="4041" y="974"/>
                  </a:cubicBezTo>
                  <a:cubicBezTo>
                    <a:pt x="4026" y="977"/>
                    <a:pt x="4010" y="978"/>
                    <a:pt x="3991" y="978"/>
                  </a:cubicBezTo>
                  <a:cubicBezTo>
                    <a:pt x="3948" y="978"/>
                    <a:pt x="3915" y="966"/>
                    <a:pt x="3891" y="941"/>
                  </a:cubicBezTo>
                  <a:cubicBezTo>
                    <a:pt x="3867" y="916"/>
                    <a:pt x="3855" y="882"/>
                    <a:pt x="3855" y="838"/>
                  </a:cubicBezTo>
                  <a:cubicBezTo>
                    <a:pt x="3855" y="794"/>
                    <a:pt x="3866" y="758"/>
                    <a:pt x="3888" y="733"/>
                  </a:cubicBezTo>
                  <a:cubicBezTo>
                    <a:pt x="3911" y="707"/>
                    <a:pt x="3941" y="694"/>
                    <a:pt x="3980" y="694"/>
                  </a:cubicBezTo>
                  <a:cubicBezTo>
                    <a:pt x="4016" y="694"/>
                    <a:pt x="4045" y="705"/>
                    <a:pt x="4066" y="727"/>
                  </a:cubicBezTo>
                  <a:close/>
                  <a:moveTo>
                    <a:pt x="4040" y="807"/>
                  </a:moveTo>
                  <a:cubicBezTo>
                    <a:pt x="4040" y="785"/>
                    <a:pt x="4035" y="768"/>
                    <a:pt x="4024" y="756"/>
                  </a:cubicBezTo>
                  <a:cubicBezTo>
                    <a:pt x="4013" y="744"/>
                    <a:pt x="3999" y="739"/>
                    <a:pt x="3980" y="739"/>
                  </a:cubicBezTo>
                  <a:cubicBezTo>
                    <a:pt x="3962" y="739"/>
                    <a:pt x="3947" y="744"/>
                    <a:pt x="3936" y="756"/>
                  </a:cubicBezTo>
                  <a:cubicBezTo>
                    <a:pt x="3925" y="768"/>
                    <a:pt x="3918" y="785"/>
                    <a:pt x="3916" y="807"/>
                  </a:cubicBezTo>
                  <a:lnTo>
                    <a:pt x="4040" y="807"/>
                  </a:lnTo>
                  <a:close/>
                  <a:moveTo>
                    <a:pt x="4296" y="694"/>
                  </a:moveTo>
                  <a:cubicBezTo>
                    <a:pt x="4278" y="694"/>
                    <a:pt x="4261" y="698"/>
                    <a:pt x="4245" y="705"/>
                  </a:cubicBezTo>
                  <a:cubicBezTo>
                    <a:pt x="4230" y="712"/>
                    <a:pt x="4219" y="722"/>
                    <a:pt x="4210" y="735"/>
                  </a:cubicBezTo>
                  <a:cubicBezTo>
                    <a:pt x="4207" y="735"/>
                    <a:pt x="4207" y="735"/>
                    <a:pt x="4207" y="735"/>
                  </a:cubicBezTo>
                  <a:cubicBezTo>
                    <a:pt x="4199" y="699"/>
                    <a:pt x="4199" y="699"/>
                    <a:pt x="4199" y="699"/>
                  </a:cubicBezTo>
                  <a:cubicBezTo>
                    <a:pt x="4154" y="699"/>
                    <a:pt x="4154" y="699"/>
                    <a:pt x="4154" y="699"/>
                  </a:cubicBezTo>
                  <a:cubicBezTo>
                    <a:pt x="4154" y="973"/>
                    <a:pt x="4154" y="973"/>
                    <a:pt x="4154" y="973"/>
                  </a:cubicBezTo>
                  <a:cubicBezTo>
                    <a:pt x="4212" y="973"/>
                    <a:pt x="4212" y="973"/>
                    <a:pt x="4212" y="973"/>
                  </a:cubicBezTo>
                  <a:cubicBezTo>
                    <a:pt x="4212" y="837"/>
                    <a:pt x="4212" y="837"/>
                    <a:pt x="4212" y="837"/>
                  </a:cubicBezTo>
                  <a:cubicBezTo>
                    <a:pt x="4212" y="803"/>
                    <a:pt x="4217" y="778"/>
                    <a:pt x="4229" y="764"/>
                  </a:cubicBezTo>
                  <a:cubicBezTo>
                    <a:pt x="4240" y="749"/>
                    <a:pt x="4258" y="742"/>
                    <a:pt x="4283" y="742"/>
                  </a:cubicBezTo>
                  <a:cubicBezTo>
                    <a:pt x="4301" y="742"/>
                    <a:pt x="4315" y="747"/>
                    <a:pt x="4323" y="758"/>
                  </a:cubicBezTo>
                  <a:cubicBezTo>
                    <a:pt x="4332" y="768"/>
                    <a:pt x="4336" y="784"/>
                    <a:pt x="4336" y="805"/>
                  </a:cubicBezTo>
                  <a:cubicBezTo>
                    <a:pt x="4336" y="973"/>
                    <a:pt x="4336" y="973"/>
                    <a:pt x="4336" y="973"/>
                  </a:cubicBezTo>
                  <a:cubicBezTo>
                    <a:pt x="4395" y="973"/>
                    <a:pt x="4395" y="973"/>
                    <a:pt x="4395" y="973"/>
                  </a:cubicBezTo>
                  <a:cubicBezTo>
                    <a:pt x="4395" y="795"/>
                    <a:pt x="4395" y="795"/>
                    <a:pt x="4395" y="795"/>
                  </a:cubicBezTo>
                  <a:cubicBezTo>
                    <a:pt x="4395" y="728"/>
                    <a:pt x="4362" y="694"/>
                    <a:pt x="4296" y="694"/>
                  </a:cubicBezTo>
                  <a:close/>
                </a:path>
              </a:pathLst>
            </a:custGeom>
            <a:solidFill>
              <a:srgbClr val="009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abel en toelichting">
    <p:spTree>
      <p:nvGrpSpPr>
        <p:cNvPr id="1" name=""/>
        <p:cNvGrpSpPr/>
        <p:nvPr/>
      </p:nvGrpSpPr>
      <p:grpSpPr>
        <a:xfrm>
          <a:off x="0" y="0"/>
          <a:ext cx="0" cy="0"/>
          <a:chOff x="0" y="0"/>
          <a:chExt cx="0" cy="0"/>
        </a:xfrm>
      </p:grpSpPr>
      <p:sp>
        <p:nvSpPr>
          <p:cNvPr id="12" name="Rechthoek 11"/>
          <p:cNvSpPr>
            <a:spLocks noSelect="1"/>
          </p:cNvSpPr>
          <p:nvPr userDrawn="1"/>
        </p:nvSpPr>
        <p:spPr bwMode="gray">
          <a:xfrm>
            <a:off x="0" y="1242000"/>
            <a:ext cx="6095613" cy="48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p:txBody>
          <a:bodyPr/>
          <a:lstStyle/>
          <a:p>
            <a:r>
              <a:rPr lang="nl-NL" noProof="1"/>
              <a:t>[Titel]</a:t>
            </a:r>
          </a:p>
        </p:txBody>
      </p:sp>
      <p:sp>
        <p:nvSpPr>
          <p:cNvPr id="9" name="Tijdelijke aanduiding voor datum 8"/>
          <p:cNvSpPr>
            <a:spLocks noGrp="1" noSelect="1"/>
          </p:cNvSpPr>
          <p:nvPr>
            <p:ph type="dt" sz="half" idx="10"/>
          </p:nvPr>
        </p:nvSpPr>
        <p:spPr bwMode="gray"/>
        <p:txBody>
          <a:bodyPr/>
          <a:lstStyle/>
          <a:p>
            <a:endParaRPr lang="nl-NL"/>
          </a:p>
        </p:txBody>
      </p:sp>
      <p:sp>
        <p:nvSpPr>
          <p:cNvPr id="10" name="Tijdelijke aanduiding voor voettekst 9"/>
          <p:cNvSpPr>
            <a:spLocks noGrp="1" noSelect="1"/>
          </p:cNvSpPr>
          <p:nvPr>
            <p:ph type="ftr" sz="quarter" idx="11"/>
          </p:nvPr>
        </p:nvSpPr>
        <p:spPr bwMode="gray"/>
        <p:txBody>
          <a:bodyPr/>
          <a:lstStyle/>
          <a:p>
            <a:endParaRPr lang="nl-NL"/>
          </a:p>
        </p:txBody>
      </p:sp>
      <p:sp>
        <p:nvSpPr>
          <p:cNvPr id="11" name="Tijdelijke aanduiding voor dianummer 10"/>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6"/>
          <p:cNvSpPr>
            <a:spLocks noGrp="1" noSelect="1"/>
          </p:cNvSpPr>
          <p:nvPr>
            <p:ph type="body" sz="quarter" idx="14" hasCustomPrompt="1"/>
          </p:nvPr>
        </p:nvSpPr>
        <p:spPr bwMode="gray">
          <a:xfrm>
            <a:off x="6297140" y="1275584"/>
            <a:ext cx="4464000" cy="4500000"/>
          </a:xfrm>
        </p:spPr>
        <p:txBody>
          <a:bodyPr anchor="b"/>
          <a:lstStyle>
            <a:lvl1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1pPr>
            <a:lvl2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2pPr>
            <a:lvl3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3pPr>
            <a:lvl4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4pPr>
            <a:lvl5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5pPr>
            <a:lvl6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6pPr>
            <a:lvl7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7pPr>
            <a:lvl8pPr marL="144000" indent="-144000">
              <a:lnSpc>
                <a:spcPct val="100000"/>
              </a:lnSpc>
              <a:spcBef>
                <a:spcPts val="0"/>
              </a:spcBef>
              <a:spcAft>
                <a:spcPts val="0"/>
              </a:spcAft>
              <a:buClr>
                <a:schemeClr val="accent2"/>
              </a:buClr>
              <a:buFont typeface="Arial" panose="020B0604020202020204" pitchFamily="34" charset="0"/>
              <a:buChar char="*"/>
              <a:defRPr sz="1600" b="0">
                <a:solidFill>
                  <a:schemeClr val="tx2"/>
                </a:solidFill>
              </a:defRPr>
            </a:lvl8pPr>
            <a:lvl9pPr marL="144000" indent="-144000">
              <a:lnSpc>
                <a:spcPct val="100000"/>
              </a:lnSpc>
              <a:spcBef>
                <a:spcPts val="0"/>
              </a:spcBef>
              <a:spcAft>
                <a:spcPts val="0"/>
              </a:spcAft>
              <a:buClr>
                <a:schemeClr val="accent2"/>
              </a:buClr>
              <a:buFont typeface="Arial" panose="020B0604020202020204" pitchFamily="34" charset="0"/>
              <a:buChar char="*"/>
              <a:defRPr sz="1600" b="0" baseline="0">
                <a:solidFill>
                  <a:schemeClr val="tx2"/>
                </a:solidFill>
              </a:defRPr>
            </a:lvl9pPr>
          </a:lstStyle>
          <a:p>
            <a:pPr lvl="0"/>
            <a:r>
              <a:rPr lang="nl-NL"/>
              <a:t>[Toelichting]</a:t>
            </a:r>
          </a:p>
        </p:txBody>
      </p:sp>
      <p:sp>
        <p:nvSpPr>
          <p:cNvPr id="5" name="Tijdelijke aanduiding voor tabel 4"/>
          <p:cNvSpPr>
            <a:spLocks noGrp="1" noSelect="1"/>
          </p:cNvSpPr>
          <p:nvPr>
            <p:ph type="tbl" sz="quarter" idx="15" hasCustomPrompt="1"/>
          </p:nvPr>
        </p:nvSpPr>
        <p:spPr bwMode="gray">
          <a:xfrm>
            <a:off x="810000" y="1241425"/>
            <a:ext cx="5220000" cy="4644000"/>
          </a:xfrm>
        </p:spPr>
        <p:txBody>
          <a:bodyPr/>
          <a:lstStyle>
            <a:lvl1pPr marL="0" indent="0">
              <a:buNone/>
              <a:defRPr/>
            </a:lvl1pPr>
          </a:lstStyle>
          <a:p>
            <a:r>
              <a:rPr lang="nl-NL"/>
              <a:t>[Tabel]</a:t>
            </a:r>
          </a:p>
        </p:txBody>
      </p:sp>
    </p:spTree>
    <p:extLst>
      <p:ext uri="{BB962C8B-B14F-4D97-AF65-F5344CB8AC3E}">
        <p14:creationId xmlns:p14="http://schemas.microsoft.com/office/powerpoint/2010/main" val="405214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12" name="Rechthoek 11"/>
          <p:cNvSpPr>
            <a:spLocks noSelect="1"/>
          </p:cNvSpPr>
          <p:nvPr userDrawn="1"/>
        </p:nvSpPr>
        <p:spPr bwMode="gray">
          <a:xfrm>
            <a:off x="-1" y="1242000"/>
            <a:ext cx="12190413" cy="48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p:txBody>
          <a:bodyPr/>
          <a:lstStyle/>
          <a:p>
            <a:r>
              <a:rPr lang="nl-NL" noProof="1"/>
              <a:t>[Titel]</a:t>
            </a:r>
          </a:p>
        </p:txBody>
      </p:sp>
      <p:sp>
        <p:nvSpPr>
          <p:cNvPr id="9" name="Tijdelijke aanduiding voor datum 8"/>
          <p:cNvSpPr>
            <a:spLocks noGrp="1" noSelect="1"/>
          </p:cNvSpPr>
          <p:nvPr>
            <p:ph type="dt" sz="half" idx="10"/>
          </p:nvPr>
        </p:nvSpPr>
        <p:spPr bwMode="gray"/>
        <p:txBody>
          <a:bodyPr/>
          <a:lstStyle/>
          <a:p>
            <a:endParaRPr lang="nl-NL"/>
          </a:p>
        </p:txBody>
      </p:sp>
      <p:sp>
        <p:nvSpPr>
          <p:cNvPr id="10" name="Tijdelijke aanduiding voor voettekst 9"/>
          <p:cNvSpPr>
            <a:spLocks noGrp="1" noSelect="1"/>
          </p:cNvSpPr>
          <p:nvPr>
            <p:ph type="ftr" sz="quarter" idx="11"/>
          </p:nvPr>
        </p:nvSpPr>
        <p:spPr bwMode="gray"/>
        <p:txBody>
          <a:bodyPr/>
          <a:lstStyle/>
          <a:p>
            <a:endParaRPr lang="nl-NL"/>
          </a:p>
        </p:txBody>
      </p:sp>
      <p:sp>
        <p:nvSpPr>
          <p:cNvPr id="11" name="Tijdelijke aanduiding voor dianummer 10"/>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5" name="Tijdelijke aanduiding voor tabel 4"/>
          <p:cNvSpPr>
            <a:spLocks noGrp="1" noSelect="1"/>
          </p:cNvSpPr>
          <p:nvPr>
            <p:ph type="tbl" sz="quarter" idx="15" hasCustomPrompt="1"/>
          </p:nvPr>
        </p:nvSpPr>
        <p:spPr bwMode="gray">
          <a:xfrm>
            <a:off x="810000" y="1241425"/>
            <a:ext cx="7452000" cy="4644000"/>
          </a:xfrm>
        </p:spPr>
        <p:txBody>
          <a:bodyPr/>
          <a:lstStyle>
            <a:lvl1pPr marL="0" indent="0">
              <a:buNone/>
              <a:defRPr/>
            </a:lvl1pPr>
          </a:lstStyle>
          <a:p>
            <a:r>
              <a:rPr lang="nl-NL"/>
              <a:t>[Tabel]</a:t>
            </a:r>
          </a:p>
        </p:txBody>
      </p:sp>
    </p:spTree>
    <p:extLst>
      <p:ext uri="{BB962C8B-B14F-4D97-AF65-F5344CB8AC3E}">
        <p14:creationId xmlns:p14="http://schemas.microsoft.com/office/powerpoint/2010/main" val="389458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9" name="Tijdelijke aanduiding voor datum 8"/>
          <p:cNvSpPr>
            <a:spLocks noGrp="1" noSelect="1"/>
          </p:cNvSpPr>
          <p:nvPr>
            <p:ph type="dt" sz="half" idx="10"/>
          </p:nvPr>
        </p:nvSpPr>
        <p:spPr bwMode="gray"/>
        <p:txBody>
          <a:bodyPr/>
          <a:lstStyle/>
          <a:p>
            <a:endParaRPr lang="nl-NL"/>
          </a:p>
        </p:txBody>
      </p:sp>
      <p:sp>
        <p:nvSpPr>
          <p:cNvPr id="10" name="Tijdelijke aanduiding voor voettekst 9"/>
          <p:cNvSpPr>
            <a:spLocks noGrp="1" noSelect="1"/>
          </p:cNvSpPr>
          <p:nvPr>
            <p:ph type="ftr" sz="quarter" idx="11"/>
          </p:nvPr>
        </p:nvSpPr>
        <p:spPr bwMode="gray"/>
        <p:txBody>
          <a:bodyPr/>
          <a:lstStyle/>
          <a:p>
            <a:endParaRPr lang="nl-NL"/>
          </a:p>
        </p:txBody>
      </p:sp>
      <p:sp>
        <p:nvSpPr>
          <p:cNvPr id="11" name="Tijdelijke aanduiding voor dianummer 10"/>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datum 7"/>
          <p:cNvSpPr>
            <a:spLocks noGrp="1" noSelect="1"/>
          </p:cNvSpPr>
          <p:nvPr>
            <p:ph type="dt" sz="half" idx="10"/>
          </p:nvPr>
        </p:nvSpPr>
        <p:spPr bwMode="gray"/>
        <p:txBody>
          <a:bodyPr/>
          <a:lstStyle/>
          <a:p>
            <a:endParaRPr lang="nl-NL"/>
          </a:p>
        </p:txBody>
      </p:sp>
      <p:sp>
        <p:nvSpPr>
          <p:cNvPr id="9" name="Tijdelijke aanduiding voor voettekst 8"/>
          <p:cNvSpPr>
            <a:spLocks noGrp="1" noSelect="1"/>
          </p:cNvSpPr>
          <p:nvPr>
            <p:ph type="ftr" sz="quarter" idx="11"/>
          </p:nvPr>
        </p:nvSpPr>
        <p:spPr bwMode="gray"/>
        <p:txBody>
          <a:bodyPr/>
          <a:lstStyle/>
          <a:p>
            <a:endParaRPr lang="nl-NL"/>
          </a:p>
        </p:txBody>
      </p:sp>
      <p:sp>
        <p:nvSpPr>
          <p:cNvPr id="10" name="Tijdelijke aanduiding voor dianummer 9"/>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09895" y="313273"/>
            <a:ext cx="10258664" cy="792183"/>
          </a:xfrm>
        </p:spPr>
        <p:txBody>
          <a:bodyPr/>
          <a:lstStyle>
            <a:lvl1pPr>
              <a:defRPr sz="3000" baseline="0"/>
            </a:lvl1pPr>
          </a:lstStyle>
          <a:p>
            <a:r>
              <a:rPr lang="nl-NL"/>
              <a:t>Titelstijl van model bewerken</a:t>
            </a:r>
          </a:p>
        </p:txBody>
      </p:sp>
      <p:sp>
        <p:nvSpPr>
          <p:cNvPr id="3" name="Tijdelijke aanduiding voor inhoud 2"/>
          <p:cNvSpPr>
            <a:spLocks noGrp="1"/>
          </p:cNvSpPr>
          <p:nvPr>
            <p:ph idx="1"/>
          </p:nvPr>
        </p:nvSpPr>
        <p:spPr/>
        <p:txBody>
          <a:bodyPr/>
          <a:lstStyle>
            <a:lvl1pPr marL="269995" indent="-269995">
              <a:defRPr/>
            </a:lvl1pPr>
            <a:lvl2pPr marL="521948" indent="-269995">
              <a:defRPr/>
            </a:lvl2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nvPr>
        </p:nvSpPr>
        <p:spPr/>
        <p:txBody>
          <a:bodyPr/>
          <a:lstStyle>
            <a:lvl1pPr>
              <a:defRPr noProof="0"/>
            </a:lvl1pPr>
          </a:lstStyle>
          <a:p>
            <a:pPr>
              <a:defRPr/>
            </a:pPr>
            <a:fld id="{AB36A50A-A6D8-3B48-ACD6-84F5295AE7E8}" type="slidenum">
              <a:rPr lang="en-US"/>
              <a:pPr>
                <a:defRPr/>
              </a:pPr>
              <a:t>‹nr.›</a:t>
            </a:fld>
            <a:endParaRPr lang="en-US"/>
          </a:p>
        </p:txBody>
      </p:sp>
    </p:spTree>
    <p:extLst>
      <p:ext uri="{BB962C8B-B14F-4D97-AF65-F5344CB8AC3E}">
        <p14:creationId xmlns:p14="http://schemas.microsoft.com/office/powerpoint/2010/main" val="628542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1" name="Titel 1"/>
          <p:cNvSpPr>
            <a:spLocks noGrp="1"/>
          </p:cNvSpPr>
          <p:nvPr>
            <p:ph type="title"/>
          </p:nvPr>
        </p:nvSpPr>
        <p:spPr>
          <a:xfrm>
            <a:off x="809895" y="313273"/>
            <a:ext cx="10258664" cy="792183"/>
          </a:xfrm>
        </p:spPr>
        <p:txBody>
          <a:bodyPr/>
          <a:lstStyle>
            <a:lvl1pPr>
              <a:defRPr sz="3000" baseline="0"/>
            </a:lvl1pPr>
          </a:lstStyle>
          <a:p>
            <a:r>
              <a:rPr lang="nl-NL"/>
              <a:t>Titelstijl van model bewerken</a:t>
            </a:r>
          </a:p>
        </p:txBody>
      </p:sp>
      <p:sp>
        <p:nvSpPr>
          <p:cNvPr id="12" name="Tijdelijke aanduiding voor inhoud 2"/>
          <p:cNvSpPr>
            <a:spLocks noGrp="1"/>
          </p:cNvSpPr>
          <p:nvPr>
            <p:ph idx="1"/>
          </p:nvPr>
        </p:nvSpPr>
        <p:spPr>
          <a:xfrm>
            <a:off x="810001" y="1476001"/>
            <a:ext cx="8028000" cy="4527011"/>
          </a:xfrm>
        </p:spPr>
        <p:txBody>
          <a:bodyPr/>
          <a:lstStyle>
            <a:lvl1pPr marL="269995" indent="-269995">
              <a:defRPr/>
            </a:lvl1pPr>
            <a:lvl2pPr marL="521948" indent="-269995">
              <a:defRPr/>
            </a:lvl2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nvPr>
        </p:nvSpPr>
        <p:spPr/>
        <p:txBody>
          <a:bodyPr/>
          <a:lstStyle>
            <a:lvl1pPr>
              <a:defRPr noProof="0"/>
            </a:lvl1pPr>
          </a:lstStyle>
          <a:p>
            <a:pPr>
              <a:defRPr/>
            </a:pPr>
            <a:fld id="{864846EA-E8E6-3D46-B879-BE54464E7CEA}" type="slidenum">
              <a:rPr lang="en-US"/>
              <a:pPr>
                <a:defRPr/>
              </a:pPr>
              <a:t>‹nr.›</a:t>
            </a:fld>
            <a:endParaRPr lang="en-US"/>
          </a:p>
        </p:txBody>
      </p:sp>
    </p:spTree>
    <p:extLst>
      <p:ext uri="{BB962C8B-B14F-4D97-AF65-F5344CB8AC3E}">
        <p14:creationId xmlns:p14="http://schemas.microsoft.com/office/powerpoint/2010/main" val="3614711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2959" y="4407922"/>
            <a:ext cx="10361851" cy="1362390"/>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2959" y="2907389"/>
            <a:ext cx="10361851" cy="1500534"/>
          </a:xfrm>
        </p:spPr>
        <p:txBody>
          <a:bodyPr anchor="b"/>
          <a:lstStyle>
            <a:lvl1pPr marL="0" indent="0">
              <a:buNone/>
              <a:defRPr sz="2000"/>
            </a:lvl1pPr>
            <a:lvl2pPr marL="457154" indent="0">
              <a:buNone/>
              <a:defRPr sz="1800"/>
            </a:lvl2pPr>
            <a:lvl3pPr marL="914309" indent="0">
              <a:buNone/>
              <a:defRPr sz="1600"/>
            </a:lvl3pPr>
            <a:lvl4pPr marL="1371463" indent="0">
              <a:buNone/>
              <a:defRPr sz="1400"/>
            </a:lvl4pPr>
            <a:lvl5pPr marL="1828617" indent="0">
              <a:buNone/>
              <a:defRPr sz="1400"/>
            </a:lvl5pPr>
            <a:lvl6pPr marL="2285771" indent="0">
              <a:buNone/>
              <a:defRPr sz="1400"/>
            </a:lvl6pPr>
            <a:lvl7pPr marL="2742926" indent="0">
              <a:buNone/>
              <a:defRPr sz="1400"/>
            </a:lvl7pPr>
            <a:lvl8pPr marL="3200080" indent="0">
              <a:buNone/>
              <a:defRPr sz="1400"/>
            </a:lvl8pPr>
            <a:lvl9pPr marL="3657234" indent="0">
              <a:buNone/>
              <a:defRPr sz="1400"/>
            </a:lvl9pPr>
          </a:lstStyle>
          <a:p>
            <a:pPr lvl="0"/>
            <a:r>
              <a:rPr lang="nl-NL"/>
              <a:t>Klik om de tekststijl van het model te bewerken</a:t>
            </a:r>
          </a:p>
        </p:txBody>
      </p:sp>
      <p:sp>
        <p:nvSpPr>
          <p:cNvPr id="4" name="Rectangle 6"/>
          <p:cNvSpPr>
            <a:spLocks noGrp="1" noChangeArrowheads="1"/>
          </p:cNvSpPr>
          <p:nvPr>
            <p:ph type="sldNum" sz="quarter" idx="10"/>
          </p:nvPr>
        </p:nvSpPr>
        <p:spPr/>
        <p:txBody>
          <a:bodyPr/>
          <a:lstStyle>
            <a:lvl1pPr>
              <a:defRPr noProof="0"/>
            </a:lvl1pPr>
          </a:lstStyle>
          <a:p>
            <a:pPr>
              <a:defRPr/>
            </a:pPr>
            <a:fld id="{78E7A201-D9D8-A443-BE37-0C5C2D3F6B5E}" type="slidenum">
              <a:rPr lang="en-US"/>
              <a:pPr>
                <a:defRPr/>
              </a:pPr>
              <a:t>‹nr.›</a:t>
            </a:fld>
            <a:endParaRPr lang="en-US"/>
          </a:p>
        </p:txBody>
      </p:sp>
    </p:spTree>
    <p:extLst>
      <p:ext uri="{BB962C8B-B14F-4D97-AF65-F5344CB8AC3E}">
        <p14:creationId xmlns:p14="http://schemas.microsoft.com/office/powerpoint/2010/main" val="207455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8321" y="273664"/>
            <a:ext cx="10971372" cy="792183"/>
          </a:xfrm>
        </p:spPr>
        <p:txBody>
          <a:bodyPr/>
          <a:lstStyle>
            <a:lvl1pPr>
              <a:defRPr sz="3000" baseline="0"/>
            </a:lvl1pPr>
          </a:lstStyle>
          <a:p>
            <a:r>
              <a:rPr lang="nl-NL"/>
              <a:t>Titelstijl van model bewerken</a:t>
            </a:r>
          </a:p>
        </p:txBody>
      </p:sp>
      <p:sp>
        <p:nvSpPr>
          <p:cNvPr id="3" name="Tijdelijke aanduiding voor tekst 2"/>
          <p:cNvSpPr>
            <a:spLocks noGrp="1"/>
          </p:cNvSpPr>
          <p:nvPr>
            <p:ph type="body" idx="1"/>
          </p:nvPr>
        </p:nvSpPr>
        <p:spPr>
          <a:xfrm>
            <a:off x="609523" y="1535469"/>
            <a:ext cx="5386216" cy="63991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523" y="2175379"/>
            <a:ext cx="5386216" cy="3952203"/>
          </a:xfrm>
        </p:spPr>
        <p:txBody>
          <a:bodyPr/>
          <a:lstStyle>
            <a:lvl1pPr marL="269973" indent="-269995">
              <a:defRPr sz="19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6192563" y="1535469"/>
            <a:ext cx="5388332" cy="63991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2563" y="2175379"/>
            <a:ext cx="5388332" cy="3952203"/>
          </a:xfrm>
        </p:spPr>
        <p:txBody>
          <a:bodyPr/>
          <a:lstStyle>
            <a:lvl1pPr marL="269995" indent="-269995">
              <a:defRPr sz="19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
          <p:cNvSpPr>
            <a:spLocks noGrp="1" noChangeArrowheads="1"/>
          </p:cNvSpPr>
          <p:nvPr>
            <p:ph type="sldNum" sz="quarter" idx="10"/>
          </p:nvPr>
        </p:nvSpPr>
        <p:spPr/>
        <p:txBody>
          <a:bodyPr/>
          <a:lstStyle>
            <a:lvl1pPr>
              <a:defRPr noProof="0"/>
            </a:lvl1pPr>
          </a:lstStyle>
          <a:p>
            <a:pPr>
              <a:defRPr/>
            </a:pPr>
            <a:fld id="{F13B90B0-1449-D347-8EFF-65192B3E47E7}" type="slidenum">
              <a:rPr lang="en-US"/>
              <a:pPr>
                <a:defRPr/>
              </a:pPr>
              <a:t>‹nr.›</a:t>
            </a:fld>
            <a:endParaRPr lang="en-US"/>
          </a:p>
        </p:txBody>
      </p:sp>
    </p:spTree>
    <p:extLst>
      <p:ext uri="{BB962C8B-B14F-4D97-AF65-F5344CB8AC3E}">
        <p14:creationId xmlns:p14="http://schemas.microsoft.com/office/powerpoint/2010/main" val="70198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oofdstukdia met beeld petrol">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bwMode="gray">
          <a:xfrm>
            <a:off x="0" y="0"/>
            <a:ext cx="11831660" cy="3017499"/>
          </a:xfrm>
        </p:spPr>
        <p:txBody>
          <a:bodyPr/>
          <a:lstStyle>
            <a:lvl1pPr marL="0" indent="0">
              <a:buNone/>
              <a:defRPr/>
            </a:lvl1pPr>
          </a:lstStyle>
          <a:p>
            <a:r>
              <a:rPr lang="nl-NL"/>
              <a:t>[Klik op het pictogram om een afbeelding in te voegen]</a:t>
            </a:r>
          </a:p>
        </p:txBody>
      </p:sp>
      <p:sp>
        <p:nvSpPr>
          <p:cNvPr id="8" name="Kleurvlak (PHJU)"/>
          <p:cNvSpPr>
            <a:spLocks noGrp="1"/>
          </p:cNvSpPr>
          <p:nvPr>
            <p:ph type="body" idx="1000" hasCustomPrompt="1"/>
            <p:custDataLst>
              <p:custData r:id="rId1"/>
            </p:custDataLst>
          </p:nvPr>
        </p:nvSpPr>
        <p:spPr bwMode="gray">
          <a:xfrm>
            <a:off x="1588" y="3016948"/>
            <a:ext cx="11831659" cy="3101106"/>
          </a:xfrm>
          <a:custGeom>
            <a:avLst/>
            <a:gdLst>
              <a:gd name="T0" fmla="*/ 37294 w 37294"/>
              <a:gd name="T1" fmla="*/ 0 h 9767"/>
              <a:gd name="T2" fmla="*/ 37294 w 37294"/>
              <a:gd name="T3" fmla="*/ 7067 h 9767"/>
              <a:gd name="T4" fmla="*/ 37286 w 37294"/>
              <a:gd name="T5" fmla="*/ 7274 h 9767"/>
              <a:gd name="T6" fmla="*/ 34594 w 37294"/>
              <a:gd name="T7" fmla="*/ 9767 h 9767"/>
              <a:gd name="T8" fmla="*/ 0 w 37294"/>
              <a:gd name="T9" fmla="*/ 9767 h 9767"/>
              <a:gd name="T10" fmla="*/ 0 w 37294"/>
              <a:gd name="T11" fmla="*/ 0 h 9767"/>
              <a:gd name="T12" fmla="*/ 37294 w 37294"/>
              <a:gd name="T13" fmla="*/ 0 h 9767"/>
            </a:gdLst>
            <a:ahLst/>
            <a:cxnLst>
              <a:cxn ang="0">
                <a:pos x="T0" y="T1"/>
              </a:cxn>
              <a:cxn ang="0">
                <a:pos x="T2" y="T3"/>
              </a:cxn>
              <a:cxn ang="0">
                <a:pos x="T4" y="T5"/>
              </a:cxn>
              <a:cxn ang="0">
                <a:pos x="T6" y="T7"/>
              </a:cxn>
              <a:cxn ang="0">
                <a:pos x="T8" y="T9"/>
              </a:cxn>
              <a:cxn ang="0">
                <a:pos x="T10" y="T11"/>
              </a:cxn>
              <a:cxn ang="0">
                <a:pos x="T12" y="T13"/>
              </a:cxn>
            </a:cxnLst>
            <a:rect l="0" t="0" r="r" b="b"/>
            <a:pathLst>
              <a:path w="37294" h="9767">
                <a:moveTo>
                  <a:pt x="37294" y="0"/>
                </a:moveTo>
                <a:cubicBezTo>
                  <a:pt x="37294" y="7067"/>
                  <a:pt x="37294" y="7067"/>
                  <a:pt x="37294" y="7067"/>
                </a:cubicBezTo>
                <a:cubicBezTo>
                  <a:pt x="37294" y="7137"/>
                  <a:pt x="37291" y="7206"/>
                  <a:pt x="37286" y="7274"/>
                </a:cubicBezTo>
                <a:cubicBezTo>
                  <a:pt x="37180" y="8669"/>
                  <a:pt x="36015" y="9767"/>
                  <a:pt x="34594" y="9767"/>
                </a:cubicBezTo>
                <a:cubicBezTo>
                  <a:pt x="0" y="9767"/>
                  <a:pt x="0" y="9767"/>
                  <a:pt x="0" y="9767"/>
                </a:cubicBezTo>
                <a:cubicBezTo>
                  <a:pt x="0" y="0"/>
                  <a:pt x="0" y="0"/>
                  <a:pt x="0" y="0"/>
                </a:cubicBezTo>
                <a:lnTo>
                  <a:pt x="3729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lvl1pPr marL="228577" indent="-228577" algn="l" defTabSz="914309" rtl="0" eaLnBrk="1" latinLnBrk="0" hangingPunct="1">
              <a:lnSpc>
                <a:spcPct val="90000"/>
              </a:lnSpc>
              <a:spcBef>
                <a:spcPts val="1000"/>
              </a:spcBef>
              <a:buFont typeface="Arial" panose="020B0604020202020204" pitchFamily="34" charset="0"/>
              <a:buNone/>
              <a:defRPr/>
            </a:lvl1pPr>
          </a:lstStyle>
          <a:p>
            <a:r>
              <a:rPr lang="nl-NL"/>
              <a:t> </a:t>
            </a:r>
          </a:p>
        </p:txBody>
      </p:sp>
      <p:sp>
        <p:nvSpPr>
          <p:cNvPr id="2" name="Titel 1"/>
          <p:cNvSpPr>
            <a:spLocks noGrp="1"/>
          </p:cNvSpPr>
          <p:nvPr>
            <p:ph type="ctrTitle" hasCustomPrompt="1"/>
          </p:nvPr>
        </p:nvSpPr>
        <p:spPr bwMode="gray">
          <a:xfrm>
            <a:off x="625651" y="3897785"/>
            <a:ext cx="10798594" cy="1800417"/>
          </a:xfrm>
        </p:spPr>
        <p:txBody>
          <a:bodyPr anchor="t"/>
          <a:lstStyle>
            <a:lvl1pPr algn="l">
              <a:lnSpc>
                <a:spcPct val="95000"/>
              </a:lnSpc>
              <a:defRPr sz="4500" b="1">
                <a:solidFill>
                  <a:schemeClr val="bg1"/>
                </a:solidFill>
              </a:defRPr>
            </a:lvl1pPr>
          </a:lstStyle>
          <a:p>
            <a:r>
              <a:rPr lang="nl-NL"/>
              <a:t>[Hoofdstuktitel]</a:t>
            </a:r>
          </a:p>
        </p:txBody>
      </p:sp>
      <p:sp>
        <p:nvSpPr>
          <p:cNvPr id="3" name="Ondertitel 2"/>
          <p:cNvSpPr>
            <a:spLocks noGrp="1"/>
          </p:cNvSpPr>
          <p:nvPr>
            <p:ph type="subTitle" idx="1" hasCustomPrompt="1"/>
          </p:nvPr>
        </p:nvSpPr>
        <p:spPr bwMode="gray">
          <a:xfrm>
            <a:off x="625651" y="3368315"/>
            <a:ext cx="10798594" cy="397872"/>
          </a:xfrm>
        </p:spPr>
        <p:txBody>
          <a:bodyPr/>
          <a:lstStyle>
            <a:lvl1pPr marL="0" indent="0" algn="l">
              <a:lnSpc>
                <a:spcPct val="100000"/>
              </a:lnSpc>
              <a:buNone/>
              <a:defRPr sz="1700" b="1" baseline="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a:t>[Subtitel]</a:t>
            </a:r>
          </a:p>
        </p:txBody>
      </p:sp>
      <p:sp>
        <p:nvSpPr>
          <p:cNvPr id="10" name="Tijdelijke aanduiding voor dianummer 9"/>
          <p:cNvSpPr>
            <a:spLocks noGrp="1"/>
          </p:cNvSpPr>
          <p:nvPr>
            <p:ph type="sldNum" sz="quarter" idx="13"/>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35938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eeg lichtgrijs">
    <p:spTree>
      <p:nvGrpSpPr>
        <p:cNvPr id="1" name=""/>
        <p:cNvGrpSpPr/>
        <p:nvPr/>
      </p:nvGrpSpPr>
      <p:grpSpPr>
        <a:xfrm>
          <a:off x="0" y="0"/>
          <a:ext cx="0" cy="0"/>
          <a:chOff x="0" y="0"/>
          <a:chExt cx="0" cy="0"/>
        </a:xfrm>
      </p:grpSpPr>
      <p:sp>
        <p:nvSpPr>
          <p:cNvPr id="8" name="Kleurvak (PHJU)"/>
          <p:cNvSpPr>
            <a:spLocks noGrp="1"/>
          </p:cNvSpPr>
          <p:nvPr>
            <p:ph type="body" idx="1000" hasCustomPrompt="1"/>
            <p:custDataLst>
              <p:custData r:id="rId1"/>
            </p:custDataLst>
          </p:nvPr>
        </p:nvSpPr>
        <p:spPr bwMode="gray">
          <a:xfrm>
            <a:off x="1" y="1589"/>
            <a:ext cx="11833272" cy="6114879"/>
          </a:xfrm>
          <a:custGeom>
            <a:avLst/>
            <a:gdLst>
              <a:gd name="T0" fmla="*/ 37293 w 37293"/>
              <a:gd name="T1" fmla="*/ 0 h 19263"/>
              <a:gd name="T2" fmla="*/ 37293 w 37293"/>
              <a:gd name="T3" fmla="*/ 16563 h 19263"/>
              <a:gd name="T4" fmla="*/ 34593 w 37293"/>
              <a:gd name="T5" fmla="*/ 19263 h 19263"/>
              <a:gd name="T6" fmla="*/ 0 w 37293"/>
              <a:gd name="T7" fmla="*/ 19263 h 19263"/>
              <a:gd name="T8" fmla="*/ 0 w 37293"/>
              <a:gd name="T9" fmla="*/ 0 h 19263"/>
              <a:gd name="T10" fmla="*/ 37293 w 37293"/>
              <a:gd name="T11" fmla="*/ 0 h 19263"/>
            </a:gdLst>
            <a:ahLst/>
            <a:cxnLst>
              <a:cxn ang="0">
                <a:pos x="T0" y="T1"/>
              </a:cxn>
              <a:cxn ang="0">
                <a:pos x="T2" y="T3"/>
              </a:cxn>
              <a:cxn ang="0">
                <a:pos x="T4" y="T5"/>
              </a:cxn>
              <a:cxn ang="0">
                <a:pos x="T6" y="T7"/>
              </a:cxn>
              <a:cxn ang="0">
                <a:pos x="T8" y="T9"/>
              </a:cxn>
              <a:cxn ang="0">
                <a:pos x="T10" y="T11"/>
              </a:cxn>
            </a:cxnLst>
            <a:rect l="0" t="0" r="r" b="b"/>
            <a:pathLst>
              <a:path w="37293" h="19263">
                <a:moveTo>
                  <a:pt x="37293" y="0"/>
                </a:moveTo>
                <a:cubicBezTo>
                  <a:pt x="37293" y="16563"/>
                  <a:pt x="37293" y="16563"/>
                  <a:pt x="37293" y="16563"/>
                </a:cubicBezTo>
                <a:cubicBezTo>
                  <a:pt x="37293" y="18054"/>
                  <a:pt x="36084" y="19263"/>
                  <a:pt x="34593" y="19263"/>
                </a:cubicBezTo>
                <a:cubicBezTo>
                  <a:pt x="0" y="19263"/>
                  <a:pt x="0" y="19263"/>
                  <a:pt x="0" y="19263"/>
                </a:cubicBezTo>
                <a:cubicBezTo>
                  <a:pt x="0" y="0"/>
                  <a:pt x="0" y="0"/>
                  <a:pt x="0" y="0"/>
                </a:cubicBezTo>
                <a:lnTo>
                  <a:pt x="3729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lvl1pPr marL="228577" indent="-228577" algn="l" defTabSz="914309" rtl="0" eaLnBrk="1" latinLnBrk="0" hangingPunct="1">
              <a:lnSpc>
                <a:spcPct val="90000"/>
              </a:lnSpc>
              <a:spcBef>
                <a:spcPts val="1000"/>
              </a:spcBef>
              <a:buFont typeface="Arial" panose="020B0604020202020204" pitchFamily="34" charset="0"/>
              <a:buNone/>
              <a:defRPr/>
            </a:lvl1pPr>
          </a:lstStyle>
          <a:p>
            <a:r>
              <a:rPr lang="nl-NL"/>
              <a:t> </a:t>
            </a:r>
          </a:p>
        </p:txBody>
      </p:sp>
      <p:sp>
        <p:nvSpPr>
          <p:cNvPr id="4" name="Tijdelijke aanduiding voor dianummer 3"/>
          <p:cNvSpPr>
            <a:spLocks noGrp="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44286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810000" y="1476000"/>
            <a:ext cx="8028000" cy="4500000"/>
          </a:xfrm>
        </p:spPr>
        <p:txBody>
          <a:bodyPr/>
          <a:lstStyle>
            <a:lvl1pPr>
              <a:defRPr baseline="0"/>
            </a:lvl1pPr>
          </a:lstStyle>
          <a:p>
            <a:pPr lvl="0"/>
            <a:r>
              <a:rPr lang="nl-NL" noProof="1"/>
              <a:t>[Typ tekst of klik op een pictogram om een object in te voegen]</a:t>
            </a:r>
          </a:p>
        </p:txBody>
      </p:sp>
      <p:sp>
        <p:nvSpPr>
          <p:cNvPr id="10" name="Tijdelijke aanduiding voor datum 9"/>
          <p:cNvSpPr>
            <a:spLocks noGrp="1" noSelect="1"/>
          </p:cNvSpPr>
          <p:nvPr>
            <p:ph type="dt" sz="half" idx="10"/>
          </p:nvPr>
        </p:nvSpPr>
        <p:spPr bwMode="gray"/>
        <p:txBody>
          <a:bodyPr/>
          <a:lstStyle/>
          <a:p>
            <a:endParaRPr lang="nl-NL"/>
          </a:p>
        </p:txBody>
      </p:sp>
      <p:sp>
        <p:nvSpPr>
          <p:cNvPr id="11" name="Tijdelijke aanduiding voor voettekst 10"/>
          <p:cNvSpPr>
            <a:spLocks noGrp="1" noSelect="1"/>
          </p:cNvSpPr>
          <p:nvPr>
            <p:ph type="ftr" sz="quarter" idx="11"/>
          </p:nvPr>
        </p:nvSpPr>
        <p:spPr bwMode="gray"/>
        <p:txBody>
          <a:bodyPr/>
          <a:lstStyle/>
          <a:p>
            <a:endParaRPr lang="nl-NL"/>
          </a:p>
        </p:txBody>
      </p:sp>
      <p:sp>
        <p:nvSpPr>
          <p:cNvPr id="12" name="Tijdelijke aanduiding voor dianummer 11"/>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en object wit">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201326BA-4D9E-4A8B-AE87-28EDCA5EFDE8}"/>
              </a:ext>
            </a:extLst>
          </p:cNvPr>
          <p:cNvSpPr txBox="1">
            <a:spLocks/>
          </p:cNvSpPr>
          <p:nvPr userDrawn="1"/>
        </p:nvSpPr>
        <p:spPr bwMode="gray">
          <a:xfrm>
            <a:off x="-1877983" y="1"/>
            <a:ext cx="1727775" cy="1962363"/>
          </a:xfrm>
          <a:prstGeom prst="rect">
            <a:avLst/>
          </a:prstGeom>
          <a:solidFill>
            <a:schemeClr val="bg1"/>
          </a:solidFill>
          <a:ln w="12700">
            <a:solidFill>
              <a:schemeClr val="accent1"/>
            </a:solidFill>
          </a:ln>
        </p:spPr>
        <p:txBody>
          <a:bodyPr wrap="square" rtlCol="0">
            <a:noAutofit/>
          </a:bodyPr>
          <a:lstStyle/>
          <a:p>
            <a:r>
              <a:rPr lang="nl-NL" sz="1200" baseline="0"/>
              <a:t>De titel mag ook gedeeltelijk een accentkleur hebben.</a:t>
            </a:r>
          </a:p>
          <a:p>
            <a:endParaRPr lang="nl-NL" sz="1200" baseline="0"/>
          </a:p>
          <a:p>
            <a:endParaRPr lang="nl-NL" sz="1200" baseline="0"/>
          </a:p>
          <a:p>
            <a:r>
              <a:rPr lang="nl-NL" sz="1200" i="1" baseline="0"/>
              <a:t>Deze uitleg staat buiten beeld en wordt niet getoond bij presentatie en wordt ook niet geprint.</a:t>
            </a:r>
          </a:p>
          <a:p>
            <a:endParaRPr lang="nl-NL" sz="1200"/>
          </a:p>
        </p:txBody>
      </p:sp>
      <p:pic>
        <p:nvPicPr>
          <p:cNvPr id="12" name="Afbeelding 11">
            <a:extLst>
              <a:ext uri="{FF2B5EF4-FFF2-40B4-BE49-F238E27FC236}">
                <a16:creationId xmlns:a16="http://schemas.microsoft.com/office/drawing/2014/main" id="{4D65797F-5F31-47C2-A396-12C15AC287F2}"/>
              </a:ext>
            </a:extLst>
          </p:cNvPr>
          <p:cNvPicPr>
            <a:picLocks noChangeAspect="1"/>
          </p:cNvPicPr>
          <p:nvPr userDrawn="1"/>
        </p:nvPicPr>
        <p:blipFill>
          <a:blip r:embed="rId3"/>
          <a:stretch>
            <a:fillRect/>
          </a:stretch>
        </p:blipFill>
        <p:spPr bwMode="gray">
          <a:xfrm>
            <a:off x="-1838016" y="702163"/>
            <a:ext cx="1647840" cy="104814"/>
          </a:xfrm>
          <a:prstGeom prst="rect">
            <a:avLst/>
          </a:prstGeom>
        </p:spPr>
      </p:pic>
      <p:sp>
        <p:nvSpPr>
          <p:cNvPr id="5" name="Kleurvak (PHJU)"/>
          <p:cNvSpPr>
            <a:spLocks noGrp="1"/>
          </p:cNvSpPr>
          <p:nvPr>
            <p:ph type="body" idx="1000" hasCustomPrompt="1"/>
            <p:custDataLst>
              <p:custData r:id="rId1"/>
            </p:custDataLst>
          </p:nvPr>
        </p:nvSpPr>
        <p:spPr bwMode="gray">
          <a:xfrm>
            <a:off x="1" y="1589"/>
            <a:ext cx="11833272" cy="6114879"/>
          </a:xfrm>
          <a:custGeom>
            <a:avLst/>
            <a:gdLst>
              <a:gd name="T0" fmla="*/ 37293 w 37293"/>
              <a:gd name="T1" fmla="*/ 0 h 19263"/>
              <a:gd name="T2" fmla="*/ 37293 w 37293"/>
              <a:gd name="T3" fmla="*/ 16563 h 19263"/>
              <a:gd name="T4" fmla="*/ 34593 w 37293"/>
              <a:gd name="T5" fmla="*/ 19263 h 19263"/>
              <a:gd name="T6" fmla="*/ 0 w 37293"/>
              <a:gd name="T7" fmla="*/ 19263 h 19263"/>
              <a:gd name="T8" fmla="*/ 0 w 37293"/>
              <a:gd name="T9" fmla="*/ 0 h 19263"/>
              <a:gd name="T10" fmla="*/ 37293 w 37293"/>
              <a:gd name="T11" fmla="*/ 0 h 19263"/>
            </a:gdLst>
            <a:ahLst/>
            <a:cxnLst>
              <a:cxn ang="0">
                <a:pos x="T0" y="T1"/>
              </a:cxn>
              <a:cxn ang="0">
                <a:pos x="T2" y="T3"/>
              </a:cxn>
              <a:cxn ang="0">
                <a:pos x="T4" y="T5"/>
              </a:cxn>
              <a:cxn ang="0">
                <a:pos x="T6" y="T7"/>
              </a:cxn>
              <a:cxn ang="0">
                <a:pos x="T8" y="T9"/>
              </a:cxn>
              <a:cxn ang="0">
                <a:pos x="T10" y="T11"/>
              </a:cxn>
            </a:cxnLst>
            <a:rect l="0" t="0" r="r" b="b"/>
            <a:pathLst>
              <a:path w="37293" h="19263">
                <a:moveTo>
                  <a:pt x="37293" y="0"/>
                </a:moveTo>
                <a:cubicBezTo>
                  <a:pt x="37293" y="16563"/>
                  <a:pt x="37293" y="16563"/>
                  <a:pt x="37293" y="16563"/>
                </a:cubicBezTo>
                <a:cubicBezTo>
                  <a:pt x="37293" y="18054"/>
                  <a:pt x="36084" y="19263"/>
                  <a:pt x="34593" y="19263"/>
                </a:cubicBezTo>
                <a:cubicBezTo>
                  <a:pt x="0" y="19263"/>
                  <a:pt x="0" y="19263"/>
                  <a:pt x="0" y="19263"/>
                </a:cubicBezTo>
                <a:cubicBezTo>
                  <a:pt x="0" y="0"/>
                  <a:pt x="0" y="0"/>
                  <a:pt x="0" y="0"/>
                </a:cubicBezTo>
                <a:lnTo>
                  <a:pt x="3729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lvl1pPr marL="228577" indent="-228577" algn="l" defTabSz="914309" rtl="0" eaLnBrk="1" latinLnBrk="0" hangingPunct="1">
              <a:lnSpc>
                <a:spcPct val="90000"/>
              </a:lnSpc>
              <a:spcBef>
                <a:spcPts val="1000"/>
              </a:spcBef>
              <a:buFont typeface="Arial" panose="020B0604020202020204" pitchFamily="34" charset="0"/>
              <a:buNone/>
              <a:defRPr/>
            </a:lvl1pPr>
          </a:lstStyle>
          <a:p>
            <a:r>
              <a:rPr lang="nl-NL"/>
              <a:t> </a:t>
            </a:r>
          </a:p>
        </p:txBody>
      </p:sp>
      <p:sp>
        <p:nvSpPr>
          <p:cNvPr id="2" name="Titel 1"/>
          <p:cNvSpPr>
            <a:spLocks noGrp="1"/>
          </p:cNvSpPr>
          <p:nvPr>
            <p:ph type="title" hasCustomPrompt="1"/>
          </p:nvPr>
        </p:nvSpPr>
        <p:spPr bwMode="gray"/>
        <p:txBody>
          <a:bodyPr/>
          <a:lstStyle/>
          <a:p>
            <a:r>
              <a:rPr lang="nl-NL"/>
              <a:t>[Titel]</a:t>
            </a:r>
          </a:p>
        </p:txBody>
      </p:sp>
      <p:sp>
        <p:nvSpPr>
          <p:cNvPr id="3" name="Tijdelijke aanduiding voor inhoud 2"/>
          <p:cNvSpPr>
            <a:spLocks noGrp="1"/>
          </p:cNvSpPr>
          <p:nvPr>
            <p:ph idx="1" hasCustomPrompt="1"/>
          </p:nvPr>
        </p:nvSpPr>
        <p:spPr bwMode="gray"/>
        <p:txBody>
          <a:bodyPr numCol="2"/>
          <a:lstStyle>
            <a:lvl1pPr>
              <a:defRPr baseline="0"/>
            </a:lvl1pPr>
          </a:lstStyle>
          <a:p>
            <a:pPr lvl="0"/>
            <a:r>
              <a:rPr lang="nl-NL"/>
              <a:t>[Tekst (2-kolomsindeling). Gebruik de knop voor Lijstniveau verhogen om te schakelen naar een andere tekstopmaak]</a:t>
            </a:r>
          </a:p>
        </p:txBody>
      </p:sp>
      <p:sp>
        <p:nvSpPr>
          <p:cNvPr id="6" name="Tijdelijke aanduiding voor dianummer 5"/>
          <p:cNvSpPr>
            <a:spLocks noGrp="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28781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dia (achtergrondstructuur blauw)">
    <p:spTree>
      <p:nvGrpSpPr>
        <p:cNvPr id="1" name=""/>
        <p:cNvGrpSpPr/>
        <p:nvPr/>
      </p:nvGrpSpPr>
      <p:grpSpPr>
        <a:xfrm>
          <a:off x="0" y="0"/>
          <a:ext cx="0" cy="0"/>
          <a:chOff x="0" y="0"/>
          <a:chExt cx="0" cy="0"/>
        </a:xfrm>
      </p:grpSpPr>
      <p:pic>
        <p:nvPicPr>
          <p:cNvPr id="6" name="Afbeelding 5"/>
          <p:cNvPicPr>
            <a:picLocks noSelect="1" noChangeAspect="1"/>
          </p:cNvPicPr>
          <p:nvPr userDrawn="1"/>
        </p:nvPicPr>
        <p:blipFill>
          <a:blip r:embed="rId2"/>
          <a:stretch>
            <a:fillRect/>
          </a:stretch>
        </p:blipFill>
        <p:spPr>
          <a:xfrm>
            <a:off x="0" y="1238828"/>
            <a:ext cx="12189600" cy="5620760"/>
          </a:xfrm>
          <a:prstGeom prst="rect">
            <a:avLst/>
          </a:prstGeom>
        </p:spPr>
      </p:pic>
      <p:sp>
        <p:nvSpPr>
          <p:cNvPr id="8" name="Blauw kader (phju)"/>
          <p:cNvSpPr>
            <a:spLocks noGrp="1" noSelect="1"/>
          </p:cNvSpPr>
          <p:nvPr userDrawn="1">
            <p:ph type="body" idx="1000" hasCustomPrompt="1"/>
          </p:nvPr>
        </p:nvSpPr>
        <p:spPr bwMode="auto">
          <a:xfrm>
            <a:off x="0" y="5414963"/>
            <a:ext cx="5311775" cy="760412"/>
          </a:xfrm>
          <a:custGeom>
            <a:avLst/>
            <a:gdLst>
              <a:gd name="T0" fmla="*/ 3885 w 4184"/>
              <a:gd name="T1" fmla="*/ 597 h 597"/>
              <a:gd name="T2" fmla="*/ 0 w 4184"/>
              <a:gd name="T3" fmla="*/ 597 h 597"/>
              <a:gd name="T4" fmla="*/ 0 w 4184"/>
              <a:gd name="T5" fmla="*/ 0 h 597"/>
              <a:gd name="T6" fmla="*/ 3885 w 4184"/>
              <a:gd name="T7" fmla="*/ 0 h 597"/>
              <a:gd name="T8" fmla="*/ 4184 w 4184"/>
              <a:gd name="T9" fmla="*/ 298 h 597"/>
              <a:gd name="T10" fmla="*/ 4184 w 4184"/>
              <a:gd name="T11" fmla="*/ 298 h 597"/>
              <a:gd name="T12" fmla="*/ 3885 w 4184"/>
              <a:gd name="T13" fmla="*/ 597 h 597"/>
            </a:gdLst>
            <a:ahLst/>
            <a:cxnLst>
              <a:cxn ang="0">
                <a:pos x="T0" y="T1"/>
              </a:cxn>
              <a:cxn ang="0">
                <a:pos x="T2" y="T3"/>
              </a:cxn>
              <a:cxn ang="0">
                <a:pos x="T4" y="T5"/>
              </a:cxn>
              <a:cxn ang="0">
                <a:pos x="T6" y="T7"/>
              </a:cxn>
              <a:cxn ang="0">
                <a:pos x="T8" y="T9"/>
              </a:cxn>
              <a:cxn ang="0">
                <a:pos x="T10" y="T11"/>
              </a:cxn>
              <a:cxn ang="0">
                <a:pos x="T12" y="T13"/>
              </a:cxn>
            </a:cxnLst>
            <a:rect l="0" t="0" r="r" b="b"/>
            <a:pathLst>
              <a:path w="4184" h="597">
                <a:moveTo>
                  <a:pt x="3885" y="597"/>
                </a:moveTo>
                <a:cubicBezTo>
                  <a:pt x="0" y="597"/>
                  <a:pt x="0" y="597"/>
                  <a:pt x="0" y="597"/>
                </a:cubicBezTo>
                <a:cubicBezTo>
                  <a:pt x="0" y="0"/>
                  <a:pt x="0" y="0"/>
                  <a:pt x="0" y="0"/>
                </a:cubicBezTo>
                <a:cubicBezTo>
                  <a:pt x="3885" y="0"/>
                  <a:pt x="3885" y="0"/>
                  <a:pt x="3885" y="0"/>
                </a:cubicBezTo>
                <a:cubicBezTo>
                  <a:pt x="4050" y="0"/>
                  <a:pt x="4184" y="133"/>
                  <a:pt x="4184" y="298"/>
                </a:cubicBezTo>
                <a:cubicBezTo>
                  <a:pt x="4184" y="298"/>
                  <a:pt x="4184" y="298"/>
                  <a:pt x="4184" y="298"/>
                </a:cubicBezTo>
                <a:cubicBezTo>
                  <a:pt x="4184" y="463"/>
                  <a:pt x="4050" y="597"/>
                  <a:pt x="3885" y="597"/>
                </a:cubicBezTo>
                <a:close/>
              </a:path>
            </a:pathLst>
          </a:custGeom>
          <a:solidFill>
            <a:srgbClr val="005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a:solidFill>
                  <a:schemeClr val="bg1"/>
                </a:solidFill>
              </a:defRPr>
            </a:lvl1pPr>
          </a:lstStyle>
          <a:p>
            <a:r>
              <a:rPr lang="nl-NL"/>
              <a:t> </a:t>
            </a:r>
          </a:p>
        </p:txBody>
      </p:sp>
      <p:sp>
        <p:nvSpPr>
          <p:cNvPr id="12" name="Functie"/>
          <p:cNvSpPr>
            <a:spLocks noGrp="1" noSelect="1"/>
          </p:cNvSpPr>
          <p:nvPr>
            <p:ph type="body" sz="quarter" idx="16" hasCustomPrompt="1"/>
          </p:nvPr>
        </p:nvSpPr>
        <p:spPr bwMode="gray">
          <a:xfrm>
            <a:off x="810000" y="5770328"/>
            <a:ext cx="4212000" cy="324000"/>
          </a:xfrm>
        </p:spPr>
        <p:txBody>
          <a:bodyPr/>
          <a:lstStyle>
            <a:lvl1pPr marL="0" indent="0">
              <a:lnSpc>
                <a:spcPct val="100000"/>
              </a:lnSpc>
              <a:spcBef>
                <a:spcPts val="0"/>
              </a:spcBef>
              <a:spcAft>
                <a:spcPts val="0"/>
              </a:spcAft>
              <a:buNone/>
              <a:defRPr sz="1900" b="0">
                <a:solidFill>
                  <a:schemeClr val="bg1"/>
                </a:solidFill>
                <a:latin typeface="+mn-lt"/>
              </a:defRPr>
            </a:lvl1pPr>
            <a:lvl2pPr marL="0" indent="0">
              <a:lnSpc>
                <a:spcPct val="100000"/>
              </a:lnSpc>
              <a:spcBef>
                <a:spcPts val="0"/>
              </a:spcBef>
              <a:spcAft>
                <a:spcPts val="0"/>
              </a:spcAft>
              <a:buNone/>
              <a:defRPr sz="1900" b="0">
                <a:solidFill>
                  <a:schemeClr val="bg1"/>
                </a:solidFill>
                <a:latin typeface="+mn-lt"/>
              </a:defRPr>
            </a:lvl2pPr>
            <a:lvl3pPr marL="0" indent="0">
              <a:lnSpc>
                <a:spcPct val="100000"/>
              </a:lnSpc>
              <a:spcBef>
                <a:spcPts val="0"/>
              </a:spcBef>
              <a:spcAft>
                <a:spcPts val="0"/>
              </a:spcAft>
              <a:buFont typeface="Arial" panose="020B0604020202020204" pitchFamily="34" charset="0"/>
              <a:buNone/>
              <a:defRPr sz="1900" b="0">
                <a:solidFill>
                  <a:schemeClr val="bg1"/>
                </a:solidFill>
                <a:latin typeface="+mn-lt"/>
              </a:defRPr>
            </a:lvl3pPr>
            <a:lvl4pPr marL="0" indent="0">
              <a:lnSpc>
                <a:spcPct val="100000"/>
              </a:lnSpc>
              <a:spcBef>
                <a:spcPts val="0"/>
              </a:spcBef>
              <a:spcAft>
                <a:spcPts val="0"/>
              </a:spcAft>
              <a:buFont typeface="Arial" panose="020B0604020202020204" pitchFamily="34" charset="0"/>
              <a:buNone/>
              <a:defRPr sz="1900" b="0">
                <a:solidFill>
                  <a:schemeClr val="bg1"/>
                </a:solidFill>
                <a:latin typeface="+mn-lt"/>
              </a:defRPr>
            </a:lvl4pPr>
            <a:lvl5pPr marL="0" indent="0">
              <a:lnSpc>
                <a:spcPct val="100000"/>
              </a:lnSpc>
              <a:spcBef>
                <a:spcPts val="0"/>
              </a:spcBef>
              <a:spcAft>
                <a:spcPts val="0"/>
              </a:spcAft>
              <a:buFont typeface="Arial" panose="020B0604020202020204" pitchFamily="34" charset="0"/>
              <a:buNone/>
              <a:defRPr sz="1900" b="0">
                <a:solidFill>
                  <a:schemeClr val="bg1"/>
                </a:solidFill>
                <a:latin typeface="+mn-lt"/>
              </a:defRPr>
            </a:lvl5pPr>
            <a:lvl6pPr marL="0" indent="0">
              <a:lnSpc>
                <a:spcPct val="100000"/>
              </a:lnSpc>
              <a:spcBef>
                <a:spcPts val="0"/>
              </a:spcBef>
              <a:spcAft>
                <a:spcPts val="0"/>
              </a:spcAft>
              <a:buFont typeface="Arial" panose="020B0604020202020204" pitchFamily="34" charset="0"/>
              <a:buNone/>
              <a:defRPr sz="1900" b="0">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1900" b="0">
                <a:solidFill>
                  <a:schemeClr val="bg1"/>
                </a:solidFill>
                <a:latin typeface="+mn-lt"/>
              </a:defRPr>
            </a:lvl7pPr>
            <a:lvl8pPr marL="0" indent="0">
              <a:lnSpc>
                <a:spcPct val="100000"/>
              </a:lnSpc>
              <a:spcBef>
                <a:spcPts val="0"/>
              </a:spcBef>
              <a:spcAft>
                <a:spcPts val="0"/>
              </a:spcAft>
              <a:buFont typeface="Arial" panose="020B0604020202020204" pitchFamily="34" charset="0"/>
              <a:buNone/>
              <a:defRPr sz="1900" b="0">
                <a:solidFill>
                  <a:schemeClr val="bg1"/>
                </a:solidFill>
                <a:latin typeface="+mn-lt"/>
              </a:defRPr>
            </a:lvl8pPr>
            <a:lvl9pPr marL="0" indent="0">
              <a:lnSpc>
                <a:spcPct val="100000"/>
              </a:lnSpc>
              <a:spcBef>
                <a:spcPts val="0"/>
              </a:spcBef>
              <a:spcAft>
                <a:spcPts val="0"/>
              </a:spcAft>
              <a:buFont typeface="Arial" panose="020B0604020202020204" pitchFamily="34" charset="0"/>
              <a:buNone/>
              <a:defRPr sz="1900" b="0">
                <a:solidFill>
                  <a:schemeClr val="bg1"/>
                </a:solidFill>
                <a:latin typeface="+mn-lt"/>
              </a:defRPr>
            </a:lvl9pPr>
          </a:lstStyle>
          <a:p>
            <a:pPr lvl="0"/>
            <a:r>
              <a:rPr lang="nl-NL"/>
              <a:t>[Functie]</a:t>
            </a:r>
          </a:p>
        </p:txBody>
      </p:sp>
      <p:sp>
        <p:nvSpPr>
          <p:cNvPr id="11" name="Naam"/>
          <p:cNvSpPr>
            <a:spLocks noGrp="1" noSelect="1"/>
          </p:cNvSpPr>
          <p:nvPr>
            <p:ph type="body" sz="quarter" idx="15" hasCustomPrompt="1"/>
          </p:nvPr>
        </p:nvSpPr>
        <p:spPr bwMode="gray">
          <a:xfrm>
            <a:off x="810000" y="5499818"/>
            <a:ext cx="4212000" cy="324000"/>
          </a:xfrm>
        </p:spPr>
        <p:txBody>
          <a:bodyPr/>
          <a:lstStyle>
            <a:lvl1pPr marL="0" indent="0">
              <a:lnSpc>
                <a:spcPct val="100000"/>
              </a:lnSpc>
              <a:spcBef>
                <a:spcPts val="0"/>
              </a:spcBef>
              <a:spcAft>
                <a:spcPts val="0"/>
              </a:spcAft>
              <a:buNone/>
              <a:defRPr sz="1900" b="0">
                <a:solidFill>
                  <a:schemeClr val="bg1"/>
                </a:solidFill>
                <a:latin typeface="+mn-lt"/>
              </a:defRPr>
            </a:lvl1pPr>
            <a:lvl2pPr marL="0" indent="0">
              <a:lnSpc>
                <a:spcPct val="100000"/>
              </a:lnSpc>
              <a:spcBef>
                <a:spcPts val="0"/>
              </a:spcBef>
              <a:spcAft>
                <a:spcPts val="0"/>
              </a:spcAft>
              <a:buNone/>
              <a:defRPr sz="1900" b="0">
                <a:solidFill>
                  <a:schemeClr val="bg1"/>
                </a:solidFill>
                <a:latin typeface="+mn-lt"/>
              </a:defRPr>
            </a:lvl2pPr>
            <a:lvl3pPr marL="0" indent="0">
              <a:lnSpc>
                <a:spcPct val="100000"/>
              </a:lnSpc>
              <a:spcBef>
                <a:spcPts val="0"/>
              </a:spcBef>
              <a:spcAft>
                <a:spcPts val="0"/>
              </a:spcAft>
              <a:buFont typeface="Arial" panose="020B0604020202020204" pitchFamily="34" charset="0"/>
              <a:buNone/>
              <a:defRPr sz="1900" b="0">
                <a:solidFill>
                  <a:schemeClr val="bg1"/>
                </a:solidFill>
                <a:latin typeface="+mn-lt"/>
              </a:defRPr>
            </a:lvl3pPr>
            <a:lvl4pPr marL="0" indent="0">
              <a:lnSpc>
                <a:spcPct val="100000"/>
              </a:lnSpc>
              <a:spcBef>
                <a:spcPts val="0"/>
              </a:spcBef>
              <a:spcAft>
                <a:spcPts val="0"/>
              </a:spcAft>
              <a:buFont typeface="Arial" panose="020B0604020202020204" pitchFamily="34" charset="0"/>
              <a:buNone/>
              <a:defRPr sz="1900" b="0">
                <a:solidFill>
                  <a:schemeClr val="bg1"/>
                </a:solidFill>
                <a:latin typeface="+mn-lt"/>
              </a:defRPr>
            </a:lvl4pPr>
            <a:lvl5pPr marL="0" indent="0">
              <a:lnSpc>
                <a:spcPct val="100000"/>
              </a:lnSpc>
              <a:spcBef>
                <a:spcPts val="0"/>
              </a:spcBef>
              <a:spcAft>
                <a:spcPts val="0"/>
              </a:spcAft>
              <a:buFont typeface="Arial" panose="020B0604020202020204" pitchFamily="34" charset="0"/>
              <a:buNone/>
              <a:defRPr sz="1900" b="0">
                <a:solidFill>
                  <a:schemeClr val="bg1"/>
                </a:solidFill>
                <a:latin typeface="+mn-lt"/>
              </a:defRPr>
            </a:lvl5pPr>
            <a:lvl6pPr marL="0" indent="0">
              <a:lnSpc>
                <a:spcPct val="100000"/>
              </a:lnSpc>
              <a:spcBef>
                <a:spcPts val="0"/>
              </a:spcBef>
              <a:spcAft>
                <a:spcPts val="0"/>
              </a:spcAft>
              <a:buFont typeface="Arial" panose="020B0604020202020204" pitchFamily="34" charset="0"/>
              <a:buNone/>
              <a:defRPr sz="1900" b="0">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1900" b="0">
                <a:solidFill>
                  <a:schemeClr val="bg1"/>
                </a:solidFill>
                <a:latin typeface="+mn-lt"/>
              </a:defRPr>
            </a:lvl7pPr>
            <a:lvl8pPr marL="0" indent="0">
              <a:lnSpc>
                <a:spcPct val="100000"/>
              </a:lnSpc>
              <a:spcBef>
                <a:spcPts val="0"/>
              </a:spcBef>
              <a:spcAft>
                <a:spcPts val="0"/>
              </a:spcAft>
              <a:buFont typeface="Arial" panose="020B0604020202020204" pitchFamily="34" charset="0"/>
              <a:buNone/>
              <a:defRPr sz="1900" b="0">
                <a:solidFill>
                  <a:schemeClr val="bg1"/>
                </a:solidFill>
                <a:latin typeface="+mn-lt"/>
              </a:defRPr>
            </a:lvl8pPr>
            <a:lvl9pPr marL="0" indent="0">
              <a:lnSpc>
                <a:spcPct val="100000"/>
              </a:lnSpc>
              <a:spcBef>
                <a:spcPts val="0"/>
              </a:spcBef>
              <a:spcAft>
                <a:spcPts val="0"/>
              </a:spcAft>
              <a:buFont typeface="Arial" panose="020B0604020202020204" pitchFamily="34" charset="0"/>
              <a:buNone/>
              <a:defRPr sz="1900" b="0">
                <a:solidFill>
                  <a:schemeClr val="bg1"/>
                </a:solidFill>
                <a:latin typeface="+mn-lt"/>
              </a:defRPr>
            </a:lvl9pPr>
          </a:lstStyle>
          <a:p>
            <a:pPr lvl="0"/>
            <a:r>
              <a:rPr lang="nl-NL"/>
              <a:t>[Naam]</a:t>
            </a:r>
          </a:p>
        </p:txBody>
      </p:sp>
      <p:sp>
        <p:nvSpPr>
          <p:cNvPr id="10" name="Locatie en datum"/>
          <p:cNvSpPr>
            <a:spLocks noGrp="1" noSelect="1"/>
          </p:cNvSpPr>
          <p:nvPr>
            <p:ph type="body" sz="quarter" idx="14" hasCustomPrompt="1"/>
          </p:nvPr>
        </p:nvSpPr>
        <p:spPr bwMode="gray">
          <a:xfrm>
            <a:off x="810000" y="4998842"/>
            <a:ext cx="6624000" cy="396000"/>
          </a:xfrm>
        </p:spPr>
        <p:txBody>
          <a:bodyPr/>
          <a:lstStyle>
            <a:lvl1pPr marL="0" indent="0">
              <a:lnSpc>
                <a:spcPct val="100000"/>
              </a:lnSpc>
              <a:spcBef>
                <a:spcPts val="0"/>
              </a:spcBef>
              <a:spcAft>
                <a:spcPts val="0"/>
              </a:spcAft>
              <a:buNone/>
              <a:defRPr sz="2100" b="1">
                <a:solidFill>
                  <a:schemeClr val="tx1"/>
                </a:solidFill>
                <a:latin typeface="+mn-lt"/>
              </a:defRPr>
            </a:lvl1pPr>
            <a:lvl2pPr marL="0" indent="0">
              <a:lnSpc>
                <a:spcPct val="100000"/>
              </a:lnSpc>
              <a:spcBef>
                <a:spcPts val="0"/>
              </a:spcBef>
              <a:spcAft>
                <a:spcPts val="0"/>
              </a:spcAft>
              <a:buNone/>
              <a:defRPr sz="2100" b="1">
                <a:solidFill>
                  <a:schemeClr val="tx1"/>
                </a:solidFill>
                <a:latin typeface="+mn-lt"/>
              </a:defRPr>
            </a:lvl2pPr>
            <a:lvl3pPr marL="0" indent="0">
              <a:lnSpc>
                <a:spcPct val="100000"/>
              </a:lnSpc>
              <a:spcBef>
                <a:spcPts val="0"/>
              </a:spcBef>
              <a:spcAft>
                <a:spcPts val="0"/>
              </a:spcAft>
              <a:buFont typeface="Arial" panose="020B0604020202020204" pitchFamily="34" charset="0"/>
              <a:buNone/>
              <a:defRPr sz="2100" b="1">
                <a:solidFill>
                  <a:schemeClr val="tx1"/>
                </a:solidFill>
                <a:latin typeface="+mn-lt"/>
              </a:defRPr>
            </a:lvl3pPr>
            <a:lvl4pPr marL="0" indent="0">
              <a:lnSpc>
                <a:spcPct val="100000"/>
              </a:lnSpc>
              <a:spcBef>
                <a:spcPts val="0"/>
              </a:spcBef>
              <a:spcAft>
                <a:spcPts val="0"/>
              </a:spcAft>
              <a:buFont typeface="Arial" panose="020B0604020202020204" pitchFamily="34" charset="0"/>
              <a:buNone/>
              <a:defRPr sz="2100" b="1">
                <a:solidFill>
                  <a:schemeClr val="tx1"/>
                </a:solidFill>
                <a:latin typeface="+mn-lt"/>
              </a:defRPr>
            </a:lvl4pPr>
            <a:lvl5pPr marL="0" indent="0">
              <a:lnSpc>
                <a:spcPct val="100000"/>
              </a:lnSpc>
              <a:spcBef>
                <a:spcPts val="0"/>
              </a:spcBef>
              <a:spcAft>
                <a:spcPts val="0"/>
              </a:spcAft>
              <a:buFont typeface="Arial" panose="020B0604020202020204" pitchFamily="34" charset="0"/>
              <a:buNone/>
              <a:defRPr sz="2100" b="1">
                <a:solidFill>
                  <a:schemeClr val="tx1"/>
                </a:solidFill>
                <a:latin typeface="+mn-lt"/>
              </a:defRPr>
            </a:lvl5pPr>
            <a:lvl6pPr marL="0" indent="0">
              <a:lnSpc>
                <a:spcPct val="100000"/>
              </a:lnSpc>
              <a:spcBef>
                <a:spcPts val="0"/>
              </a:spcBef>
              <a:spcAft>
                <a:spcPts val="0"/>
              </a:spcAft>
              <a:buFont typeface="Arial" panose="020B0604020202020204" pitchFamily="34" charset="0"/>
              <a:buNone/>
              <a:defRPr sz="2100" b="1">
                <a:solidFill>
                  <a:schemeClr val="tx1"/>
                </a:solidFill>
                <a:latin typeface="+mn-lt"/>
              </a:defRPr>
            </a:lvl6pPr>
            <a:lvl7pPr marL="0" indent="0">
              <a:lnSpc>
                <a:spcPct val="100000"/>
              </a:lnSpc>
              <a:spcBef>
                <a:spcPts val="0"/>
              </a:spcBef>
              <a:spcAft>
                <a:spcPts val="0"/>
              </a:spcAft>
              <a:buFont typeface="Arial" panose="020B0604020202020204" pitchFamily="34" charset="0"/>
              <a:buNone/>
              <a:defRPr sz="2100" b="1">
                <a:solidFill>
                  <a:schemeClr val="tx1"/>
                </a:solidFill>
                <a:latin typeface="+mn-lt"/>
              </a:defRPr>
            </a:lvl7pPr>
            <a:lvl8pPr marL="0" indent="0">
              <a:lnSpc>
                <a:spcPct val="100000"/>
              </a:lnSpc>
              <a:spcBef>
                <a:spcPts val="0"/>
              </a:spcBef>
              <a:spcAft>
                <a:spcPts val="0"/>
              </a:spcAft>
              <a:buFont typeface="Arial" panose="020B0604020202020204" pitchFamily="34" charset="0"/>
              <a:buNone/>
              <a:defRPr sz="2100" b="1">
                <a:solidFill>
                  <a:schemeClr val="tx1"/>
                </a:solidFill>
                <a:latin typeface="+mn-lt"/>
              </a:defRPr>
            </a:lvl8pPr>
            <a:lvl9pPr marL="0" indent="0">
              <a:lnSpc>
                <a:spcPct val="100000"/>
              </a:lnSpc>
              <a:spcBef>
                <a:spcPts val="0"/>
              </a:spcBef>
              <a:spcAft>
                <a:spcPts val="0"/>
              </a:spcAft>
              <a:buFont typeface="Arial" panose="020B0604020202020204" pitchFamily="34" charset="0"/>
              <a:buNone/>
              <a:defRPr sz="2100" b="1">
                <a:solidFill>
                  <a:schemeClr val="tx1"/>
                </a:solidFill>
                <a:latin typeface="+mn-lt"/>
              </a:defRPr>
            </a:lvl9pPr>
          </a:lstStyle>
          <a:p>
            <a:pPr lvl="0"/>
            <a:r>
              <a:rPr lang="nl-NL"/>
              <a:t>[Locatie en datum]</a:t>
            </a:r>
          </a:p>
        </p:txBody>
      </p:sp>
      <p:sp>
        <p:nvSpPr>
          <p:cNvPr id="3" name="Ondertitel 2"/>
          <p:cNvSpPr>
            <a:spLocks noGrp="1" noSelect="1"/>
          </p:cNvSpPr>
          <p:nvPr>
            <p:ph type="subTitle" idx="1" hasCustomPrompt="1"/>
          </p:nvPr>
        </p:nvSpPr>
        <p:spPr bwMode="gray">
          <a:xfrm>
            <a:off x="810000" y="2992260"/>
            <a:ext cx="6624000" cy="792000"/>
          </a:xfrm>
        </p:spPr>
        <p:txBody>
          <a:bodyPr/>
          <a:lstStyle>
            <a:lvl1pPr marL="0" indent="0" algn="l">
              <a:buNone/>
              <a:defRPr sz="2000">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nl-NL" noProof="1"/>
              <a:t>[Ondertitel]</a:t>
            </a:r>
          </a:p>
        </p:txBody>
      </p:sp>
      <p:sp>
        <p:nvSpPr>
          <p:cNvPr id="9" name="Vervolg titel"/>
          <p:cNvSpPr>
            <a:spLocks noGrp="1" noSelect="1"/>
          </p:cNvSpPr>
          <p:nvPr>
            <p:ph type="body" sz="quarter" idx="13" hasCustomPrompt="1"/>
          </p:nvPr>
        </p:nvSpPr>
        <p:spPr bwMode="gray">
          <a:xfrm>
            <a:off x="810000" y="2399681"/>
            <a:ext cx="6624000" cy="576000"/>
          </a:xfrm>
        </p:spPr>
        <p:txBody>
          <a:bodyPr/>
          <a:lstStyle>
            <a:lvl1pPr marL="0" indent="0">
              <a:lnSpc>
                <a:spcPct val="100000"/>
              </a:lnSpc>
              <a:spcBef>
                <a:spcPts val="0"/>
              </a:spcBef>
              <a:spcAft>
                <a:spcPts val="0"/>
              </a:spcAft>
              <a:buNone/>
              <a:defRPr sz="3200">
                <a:solidFill>
                  <a:schemeClr val="accent2"/>
                </a:solidFill>
                <a:latin typeface="+mj-lt"/>
              </a:defRPr>
            </a:lvl1pPr>
            <a:lvl2pPr marL="0" indent="0">
              <a:lnSpc>
                <a:spcPct val="100000"/>
              </a:lnSpc>
              <a:spcBef>
                <a:spcPts val="0"/>
              </a:spcBef>
              <a:spcAft>
                <a:spcPts val="0"/>
              </a:spcAft>
              <a:buNone/>
              <a:defRPr sz="3200">
                <a:solidFill>
                  <a:schemeClr val="accent2"/>
                </a:solidFill>
                <a:latin typeface="+mj-lt"/>
              </a:defRPr>
            </a:lvl2pPr>
            <a:lvl3pPr marL="0" indent="0">
              <a:lnSpc>
                <a:spcPct val="100000"/>
              </a:lnSpc>
              <a:spcBef>
                <a:spcPts val="0"/>
              </a:spcBef>
              <a:spcAft>
                <a:spcPts val="0"/>
              </a:spcAft>
              <a:buFont typeface="Arial" panose="020B0604020202020204" pitchFamily="34" charset="0"/>
              <a:buNone/>
              <a:defRPr sz="3200">
                <a:solidFill>
                  <a:schemeClr val="accent2"/>
                </a:solidFill>
                <a:latin typeface="+mj-lt"/>
              </a:defRPr>
            </a:lvl3pPr>
            <a:lvl4pPr marL="0" indent="0">
              <a:lnSpc>
                <a:spcPct val="100000"/>
              </a:lnSpc>
              <a:spcBef>
                <a:spcPts val="0"/>
              </a:spcBef>
              <a:spcAft>
                <a:spcPts val="0"/>
              </a:spcAft>
              <a:buFont typeface="Arial" panose="020B0604020202020204" pitchFamily="34" charset="0"/>
              <a:buNone/>
              <a:defRPr sz="3200">
                <a:solidFill>
                  <a:schemeClr val="accent2"/>
                </a:solidFill>
                <a:latin typeface="+mj-lt"/>
              </a:defRPr>
            </a:lvl4pPr>
            <a:lvl5pPr marL="0" indent="0">
              <a:lnSpc>
                <a:spcPct val="100000"/>
              </a:lnSpc>
              <a:spcBef>
                <a:spcPts val="0"/>
              </a:spcBef>
              <a:spcAft>
                <a:spcPts val="0"/>
              </a:spcAft>
              <a:buFont typeface="Arial" panose="020B0604020202020204" pitchFamily="34" charset="0"/>
              <a:buNone/>
              <a:defRPr sz="3200">
                <a:solidFill>
                  <a:schemeClr val="accent2"/>
                </a:solidFill>
                <a:latin typeface="+mj-lt"/>
              </a:defRPr>
            </a:lvl5pPr>
            <a:lvl6pPr marL="0" indent="0">
              <a:lnSpc>
                <a:spcPct val="100000"/>
              </a:lnSpc>
              <a:spcBef>
                <a:spcPts val="0"/>
              </a:spcBef>
              <a:spcAft>
                <a:spcPts val="0"/>
              </a:spcAft>
              <a:buFont typeface="Arial" panose="020B0604020202020204" pitchFamily="34" charset="0"/>
              <a:buNone/>
              <a:defRPr sz="3200">
                <a:solidFill>
                  <a:schemeClr val="accent2"/>
                </a:solidFill>
                <a:latin typeface="+mj-lt"/>
              </a:defRPr>
            </a:lvl6pPr>
            <a:lvl7pPr marL="0" indent="0">
              <a:lnSpc>
                <a:spcPct val="100000"/>
              </a:lnSpc>
              <a:spcBef>
                <a:spcPts val="0"/>
              </a:spcBef>
              <a:spcAft>
                <a:spcPts val="0"/>
              </a:spcAft>
              <a:buFont typeface="Arial" panose="020B0604020202020204" pitchFamily="34" charset="0"/>
              <a:buNone/>
              <a:defRPr sz="3200">
                <a:solidFill>
                  <a:schemeClr val="accent2"/>
                </a:solidFill>
                <a:latin typeface="+mj-lt"/>
              </a:defRPr>
            </a:lvl7pPr>
            <a:lvl8pPr marL="0" indent="0">
              <a:lnSpc>
                <a:spcPct val="100000"/>
              </a:lnSpc>
              <a:spcBef>
                <a:spcPts val="0"/>
              </a:spcBef>
              <a:spcAft>
                <a:spcPts val="0"/>
              </a:spcAft>
              <a:buFont typeface="Arial" panose="020B0604020202020204" pitchFamily="34" charset="0"/>
              <a:buNone/>
              <a:defRPr sz="3200">
                <a:solidFill>
                  <a:schemeClr val="accent2"/>
                </a:solidFill>
                <a:latin typeface="+mj-lt"/>
              </a:defRPr>
            </a:lvl8pPr>
            <a:lvl9pPr marL="0" indent="0">
              <a:lnSpc>
                <a:spcPct val="100000"/>
              </a:lnSpc>
              <a:spcBef>
                <a:spcPts val="0"/>
              </a:spcBef>
              <a:spcAft>
                <a:spcPts val="0"/>
              </a:spcAft>
              <a:buFont typeface="Arial" panose="020B0604020202020204" pitchFamily="34" charset="0"/>
              <a:buNone/>
              <a:defRPr sz="3200">
                <a:solidFill>
                  <a:schemeClr val="accent2"/>
                </a:solidFill>
                <a:latin typeface="+mj-lt"/>
              </a:defRPr>
            </a:lvl9pPr>
          </a:lstStyle>
          <a:p>
            <a:pPr lvl="0"/>
            <a:r>
              <a:rPr lang="nl-NL"/>
              <a:t>[Vervolg titel]</a:t>
            </a:r>
          </a:p>
        </p:txBody>
      </p:sp>
      <p:sp>
        <p:nvSpPr>
          <p:cNvPr id="2" name="Titel 1"/>
          <p:cNvSpPr>
            <a:spLocks noGrp="1" noSelect="1"/>
          </p:cNvSpPr>
          <p:nvPr>
            <p:ph type="ctrTitle" hasCustomPrompt="1"/>
          </p:nvPr>
        </p:nvSpPr>
        <p:spPr bwMode="gray">
          <a:xfrm>
            <a:off x="810000" y="1879713"/>
            <a:ext cx="6624000" cy="576000"/>
          </a:xfrm>
        </p:spPr>
        <p:txBody>
          <a:bodyPr anchor="t" anchorCtr="0"/>
          <a:lstStyle>
            <a:lvl1pPr algn="l">
              <a:defRPr sz="3200"/>
            </a:lvl1pPr>
          </a:lstStyle>
          <a:p>
            <a:r>
              <a:rPr lang="nl-NL" noProof="1"/>
              <a:t>[Titel]</a:t>
            </a:r>
          </a:p>
        </p:txBody>
      </p:sp>
      <p:sp>
        <p:nvSpPr>
          <p:cNvPr id="14" name="Vrije vorm: vorm 13">
            <a:extLst>
              <a:ext uri="{FF2B5EF4-FFF2-40B4-BE49-F238E27FC236}">
                <a16:creationId xmlns:a16="http://schemas.microsoft.com/office/drawing/2014/main" id="{C79A340D-CCD0-4380-BA50-9A81F929CD2A}"/>
              </a:ext>
            </a:extLst>
          </p:cNvPr>
          <p:cNvSpPr>
            <a:spLocks noSelect="1"/>
          </p:cNvSpPr>
          <p:nvPr/>
        </p:nvSpPr>
        <p:spPr>
          <a:xfrm>
            <a:off x="-227" y="-227"/>
            <a:ext cx="12190413" cy="1105128"/>
          </a:xfrm>
          <a:custGeom>
            <a:avLst/>
            <a:gdLst>
              <a:gd name="connsiteX0" fmla="*/ 227 w 12190413"/>
              <a:gd name="connsiteY0" fmla="*/ 227 h 1105127"/>
              <a:gd name="connsiteX1" fmla="*/ 12190640 w 12190413"/>
              <a:gd name="connsiteY1" fmla="*/ 227 h 1105127"/>
              <a:gd name="connsiteX2" fmla="*/ 12190640 w 12190413"/>
              <a:gd name="connsiteY2" fmla="*/ 1106545 h 1105127"/>
              <a:gd name="connsiteX3" fmla="*/ 227 w 12190413"/>
              <a:gd name="connsiteY3" fmla="*/ 1106545 h 1105127"/>
            </a:gdLst>
            <a:ahLst/>
            <a:cxnLst>
              <a:cxn ang="0">
                <a:pos x="connsiteX0" y="connsiteY0"/>
              </a:cxn>
              <a:cxn ang="0">
                <a:pos x="connsiteX1" y="connsiteY1"/>
              </a:cxn>
              <a:cxn ang="0">
                <a:pos x="connsiteX2" y="connsiteY2"/>
              </a:cxn>
              <a:cxn ang="0">
                <a:pos x="connsiteX3" y="connsiteY3"/>
              </a:cxn>
            </a:cxnLst>
            <a:rect l="l" t="t" r="r" b="b"/>
            <a:pathLst>
              <a:path w="12190413" h="1105127">
                <a:moveTo>
                  <a:pt x="227" y="227"/>
                </a:moveTo>
                <a:lnTo>
                  <a:pt x="12190640" y="227"/>
                </a:lnTo>
                <a:lnTo>
                  <a:pt x="12190640" y="1106545"/>
                </a:lnTo>
                <a:lnTo>
                  <a:pt x="227" y="1106545"/>
                </a:lnTo>
                <a:close/>
              </a:path>
            </a:pathLst>
          </a:custGeom>
          <a:noFill/>
          <a:ln w="1699" cap="flat">
            <a:noFill/>
            <a:prstDash val="solid"/>
            <a:miter/>
          </a:ln>
        </p:spPr>
        <p:txBody>
          <a:bodyPr rtlCol="0" anchor="ctr"/>
          <a:lstStyle/>
          <a:p>
            <a:endParaRPr lang="nl-NL"/>
          </a:p>
        </p:txBody>
      </p:sp>
      <p:grpSp>
        <p:nvGrpSpPr>
          <p:cNvPr id="15" name="Group 4">
            <a:extLst>
              <a:ext uri="{FF2B5EF4-FFF2-40B4-BE49-F238E27FC236}">
                <a16:creationId xmlns:a16="http://schemas.microsoft.com/office/drawing/2014/main" id="{9B1FBDED-6BB7-47F3-ACCE-313FE0272068}"/>
              </a:ext>
            </a:extLst>
          </p:cNvPr>
          <p:cNvGrpSpPr>
            <a:grpSpLocks noSelect="1" noChangeAspect="1"/>
          </p:cNvGrpSpPr>
          <p:nvPr userDrawn="1"/>
        </p:nvGrpSpPr>
        <p:grpSpPr bwMode="auto">
          <a:xfrm>
            <a:off x="801688" y="322263"/>
            <a:ext cx="3170238" cy="700087"/>
            <a:chOff x="505" y="203"/>
            <a:chExt cx="1997" cy="441"/>
          </a:xfrm>
        </p:grpSpPr>
        <p:sp>
          <p:nvSpPr>
            <p:cNvPr id="16" name="Freeform 5">
              <a:extLst>
                <a:ext uri="{FF2B5EF4-FFF2-40B4-BE49-F238E27FC236}">
                  <a16:creationId xmlns:a16="http://schemas.microsoft.com/office/drawing/2014/main" id="{9804A530-1B00-4CF2-A975-C3F261BE3AA9}"/>
                </a:ext>
              </a:extLst>
            </p:cNvPr>
            <p:cNvSpPr>
              <a:spLocks noSelect="1"/>
            </p:cNvSpPr>
            <p:nvPr userDrawn="1"/>
          </p:nvSpPr>
          <p:spPr bwMode="auto">
            <a:xfrm>
              <a:off x="505" y="203"/>
              <a:ext cx="1057" cy="416"/>
            </a:xfrm>
            <a:custGeom>
              <a:avLst/>
              <a:gdLst>
                <a:gd name="T0" fmla="*/ 1469 w 5287"/>
                <a:gd name="T1" fmla="*/ 6 h 2079"/>
                <a:gd name="T2" fmla="*/ 381 w 5287"/>
                <a:gd name="T3" fmla="*/ 841 h 2079"/>
                <a:gd name="T4" fmla="*/ 374 w 5287"/>
                <a:gd name="T5" fmla="*/ 865 h 2079"/>
                <a:gd name="T6" fmla="*/ 0 w 5287"/>
                <a:gd name="T7" fmla="*/ 1032 h 2079"/>
                <a:gd name="T8" fmla="*/ 279 w 5287"/>
                <a:gd name="T9" fmla="*/ 1199 h 2079"/>
                <a:gd name="T10" fmla="*/ 204 w 5287"/>
                <a:gd name="T11" fmla="*/ 2073 h 2079"/>
                <a:gd name="T12" fmla="*/ 411 w 5287"/>
                <a:gd name="T13" fmla="*/ 1958 h 2079"/>
                <a:gd name="T14" fmla="*/ 1323 w 5287"/>
                <a:gd name="T15" fmla="*/ 1199 h 2079"/>
                <a:gd name="T16" fmla="*/ 1490 w 5287"/>
                <a:gd name="T17" fmla="*/ 2079 h 2079"/>
                <a:gd name="T18" fmla="*/ 1657 w 5287"/>
                <a:gd name="T19" fmla="*/ 172 h 2079"/>
                <a:gd name="T20" fmla="*/ 735 w 5287"/>
                <a:gd name="T21" fmla="*/ 865 h 2079"/>
                <a:gd name="T22" fmla="*/ 1233 w 5287"/>
                <a:gd name="T23" fmla="*/ 409 h 2079"/>
                <a:gd name="T24" fmla="*/ 1323 w 5287"/>
                <a:gd name="T25" fmla="*/ 865 h 2079"/>
                <a:gd name="T26" fmla="*/ 3235 w 5287"/>
                <a:gd name="T27" fmla="*/ 776 h 2079"/>
                <a:gd name="T28" fmla="*/ 3429 w 5287"/>
                <a:gd name="T29" fmla="*/ 57 h 2079"/>
                <a:gd name="T30" fmla="*/ 2158 w 5287"/>
                <a:gd name="T31" fmla="*/ 5 h 2079"/>
                <a:gd name="T32" fmla="*/ 1991 w 5287"/>
                <a:gd name="T33" fmla="*/ 1912 h 2079"/>
                <a:gd name="T34" fmla="*/ 3307 w 5287"/>
                <a:gd name="T35" fmla="*/ 2079 h 2079"/>
                <a:gd name="T36" fmla="*/ 3474 w 5287"/>
                <a:gd name="T37" fmla="*/ 1906 h 2079"/>
                <a:gd name="T38" fmla="*/ 2910 w 5287"/>
                <a:gd name="T39" fmla="*/ 1039 h 2079"/>
                <a:gd name="T40" fmla="*/ 2976 w 5287"/>
                <a:gd name="T41" fmla="*/ 1536 h 2079"/>
                <a:gd name="T42" fmla="*/ 2990 w 5287"/>
                <a:gd name="T43" fmla="*/ 1745 h 2079"/>
                <a:gd name="T44" fmla="*/ 2325 w 5287"/>
                <a:gd name="T45" fmla="*/ 1197 h 2079"/>
                <a:gd name="T46" fmla="*/ 2374 w 5287"/>
                <a:gd name="T47" fmla="*/ 1199 h 2079"/>
                <a:gd name="T48" fmla="*/ 2363 w 5287"/>
                <a:gd name="T49" fmla="*/ 865 h 2079"/>
                <a:gd name="T50" fmla="*/ 2325 w 5287"/>
                <a:gd name="T51" fmla="*/ 868 h 2079"/>
                <a:gd name="T52" fmla="*/ 2969 w 5287"/>
                <a:gd name="T53" fmla="*/ 339 h 2079"/>
                <a:gd name="T54" fmla="*/ 3050 w 5287"/>
                <a:gd name="T55" fmla="*/ 461 h 2079"/>
                <a:gd name="T56" fmla="*/ 2363 w 5287"/>
                <a:gd name="T57" fmla="*/ 865 h 2079"/>
                <a:gd name="T58" fmla="*/ 5114 w 5287"/>
                <a:gd name="T59" fmla="*/ 5 h 2079"/>
                <a:gd name="T60" fmla="*/ 3942 w 5287"/>
                <a:gd name="T61" fmla="*/ 6 h 2079"/>
                <a:gd name="T62" fmla="*/ 3763 w 5287"/>
                <a:gd name="T63" fmla="*/ 172 h 2079"/>
                <a:gd name="T64" fmla="*/ 3578 w 5287"/>
                <a:gd name="T65" fmla="*/ 1032 h 2079"/>
                <a:gd name="T66" fmla="*/ 3763 w 5287"/>
                <a:gd name="T67" fmla="*/ 1912 h 2079"/>
                <a:gd name="T68" fmla="*/ 4097 w 5287"/>
                <a:gd name="T69" fmla="*/ 1912 h 2079"/>
                <a:gd name="T70" fmla="*/ 4745 w 5287"/>
                <a:gd name="T71" fmla="*/ 1008 h 2079"/>
                <a:gd name="T72" fmla="*/ 5242 w 5287"/>
                <a:gd name="T73" fmla="*/ 64 h 2079"/>
                <a:gd name="T74" fmla="*/ 4097 w 5287"/>
                <a:gd name="T75" fmla="*/ 860 h 2079"/>
                <a:gd name="T76" fmla="*/ 4756 w 5287"/>
                <a:gd name="T77" fmla="*/ 339 h 2079"/>
                <a:gd name="T78" fmla="*/ 4853 w 5287"/>
                <a:gd name="T79" fmla="*/ 419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87" h="2079">
                  <a:moveTo>
                    <a:pt x="1600" y="47"/>
                  </a:moveTo>
                  <a:cubicBezTo>
                    <a:pt x="1564" y="15"/>
                    <a:pt x="1516" y="0"/>
                    <a:pt x="1469" y="6"/>
                  </a:cubicBezTo>
                  <a:cubicBezTo>
                    <a:pt x="1452" y="8"/>
                    <a:pt x="1067" y="60"/>
                    <a:pt x="780" y="272"/>
                  </a:cubicBezTo>
                  <a:cubicBezTo>
                    <a:pt x="529" y="458"/>
                    <a:pt x="396" y="802"/>
                    <a:pt x="381" y="841"/>
                  </a:cubicBezTo>
                  <a:cubicBezTo>
                    <a:pt x="380" y="845"/>
                    <a:pt x="378" y="850"/>
                    <a:pt x="377" y="854"/>
                  </a:cubicBezTo>
                  <a:cubicBezTo>
                    <a:pt x="374" y="865"/>
                    <a:pt x="374" y="865"/>
                    <a:pt x="374" y="865"/>
                  </a:cubicBezTo>
                  <a:cubicBezTo>
                    <a:pt x="166" y="865"/>
                    <a:pt x="166" y="865"/>
                    <a:pt x="166" y="865"/>
                  </a:cubicBezTo>
                  <a:cubicBezTo>
                    <a:pt x="74" y="865"/>
                    <a:pt x="0" y="940"/>
                    <a:pt x="0" y="1032"/>
                  </a:cubicBezTo>
                  <a:cubicBezTo>
                    <a:pt x="0" y="1125"/>
                    <a:pt x="74" y="1199"/>
                    <a:pt x="166" y="1199"/>
                  </a:cubicBezTo>
                  <a:cubicBezTo>
                    <a:pt x="279" y="1199"/>
                    <a:pt x="279" y="1199"/>
                    <a:pt x="279" y="1199"/>
                  </a:cubicBezTo>
                  <a:cubicBezTo>
                    <a:pt x="89" y="1867"/>
                    <a:pt x="89" y="1867"/>
                    <a:pt x="89" y="1867"/>
                  </a:cubicBezTo>
                  <a:cubicBezTo>
                    <a:pt x="64" y="1955"/>
                    <a:pt x="116" y="2048"/>
                    <a:pt x="204" y="2073"/>
                  </a:cubicBezTo>
                  <a:cubicBezTo>
                    <a:pt x="220" y="2077"/>
                    <a:pt x="235" y="2079"/>
                    <a:pt x="250" y="2079"/>
                  </a:cubicBezTo>
                  <a:cubicBezTo>
                    <a:pt x="323" y="2079"/>
                    <a:pt x="390" y="2031"/>
                    <a:pt x="411" y="1958"/>
                  </a:cubicBezTo>
                  <a:cubicBezTo>
                    <a:pt x="626" y="1199"/>
                    <a:pt x="626" y="1199"/>
                    <a:pt x="626" y="1199"/>
                  </a:cubicBezTo>
                  <a:cubicBezTo>
                    <a:pt x="1323" y="1199"/>
                    <a:pt x="1323" y="1199"/>
                    <a:pt x="1323" y="1199"/>
                  </a:cubicBezTo>
                  <a:cubicBezTo>
                    <a:pt x="1323" y="1912"/>
                    <a:pt x="1323" y="1912"/>
                    <a:pt x="1323" y="1912"/>
                  </a:cubicBezTo>
                  <a:cubicBezTo>
                    <a:pt x="1323" y="2005"/>
                    <a:pt x="1398" y="2079"/>
                    <a:pt x="1490" y="2079"/>
                  </a:cubicBezTo>
                  <a:cubicBezTo>
                    <a:pt x="1582" y="2079"/>
                    <a:pt x="1657" y="2005"/>
                    <a:pt x="1657" y="1912"/>
                  </a:cubicBezTo>
                  <a:cubicBezTo>
                    <a:pt x="1657" y="172"/>
                    <a:pt x="1657" y="172"/>
                    <a:pt x="1657" y="172"/>
                  </a:cubicBezTo>
                  <a:cubicBezTo>
                    <a:pt x="1657" y="124"/>
                    <a:pt x="1636" y="78"/>
                    <a:pt x="1600" y="47"/>
                  </a:cubicBezTo>
                  <a:moveTo>
                    <a:pt x="735" y="865"/>
                  </a:moveTo>
                  <a:cubicBezTo>
                    <a:pt x="786" y="762"/>
                    <a:pt x="873" y="619"/>
                    <a:pt x="979" y="540"/>
                  </a:cubicBezTo>
                  <a:cubicBezTo>
                    <a:pt x="1057" y="482"/>
                    <a:pt x="1149" y="440"/>
                    <a:pt x="1233" y="409"/>
                  </a:cubicBezTo>
                  <a:cubicBezTo>
                    <a:pt x="1286" y="398"/>
                    <a:pt x="1314" y="417"/>
                    <a:pt x="1323" y="464"/>
                  </a:cubicBezTo>
                  <a:cubicBezTo>
                    <a:pt x="1323" y="865"/>
                    <a:pt x="1323" y="865"/>
                    <a:pt x="1323" y="865"/>
                  </a:cubicBezTo>
                  <a:lnTo>
                    <a:pt x="735" y="865"/>
                  </a:lnTo>
                  <a:close/>
                  <a:moveTo>
                    <a:pt x="3235" y="776"/>
                  </a:moveTo>
                  <a:cubicBezTo>
                    <a:pt x="3456" y="524"/>
                    <a:pt x="3474" y="194"/>
                    <a:pt x="3474" y="180"/>
                  </a:cubicBezTo>
                  <a:cubicBezTo>
                    <a:pt x="3477" y="134"/>
                    <a:pt x="3460" y="90"/>
                    <a:pt x="3429" y="57"/>
                  </a:cubicBezTo>
                  <a:cubicBezTo>
                    <a:pt x="3397" y="24"/>
                    <a:pt x="3353" y="5"/>
                    <a:pt x="3308" y="5"/>
                  </a:cubicBezTo>
                  <a:cubicBezTo>
                    <a:pt x="2158" y="5"/>
                    <a:pt x="2158" y="5"/>
                    <a:pt x="2158" y="5"/>
                  </a:cubicBezTo>
                  <a:cubicBezTo>
                    <a:pt x="2066" y="5"/>
                    <a:pt x="1991" y="80"/>
                    <a:pt x="1991" y="172"/>
                  </a:cubicBezTo>
                  <a:cubicBezTo>
                    <a:pt x="1991" y="1912"/>
                    <a:pt x="1991" y="1912"/>
                    <a:pt x="1991" y="1912"/>
                  </a:cubicBezTo>
                  <a:cubicBezTo>
                    <a:pt x="1991" y="2005"/>
                    <a:pt x="2066" y="2079"/>
                    <a:pt x="2158" y="2079"/>
                  </a:cubicBezTo>
                  <a:cubicBezTo>
                    <a:pt x="3307" y="2079"/>
                    <a:pt x="3307" y="2079"/>
                    <a:pt x="3307" y="2079"/>
                  </a:cubicBezTo>
                  <a:cubicBezTo>
                    <a:pt x="3353" y="2079"/>
                    <a:pt x="3396" y="2061"/>
                    <a:pt x="3428" y="2028"/>
                  </a:cubicBezTo>
                  <a:cubicBezTo>
                    <a:pt x="3459" y="1995"/>
                    <a:pt x="3476" y="1951"/>
                    <a:pt x="3474" y="1906"/>
                  </a:cubicBezTo>
                  <a:cubicBezTo>
                    <a:pt x="3474" y="1892"/>
                    <a:pt x="3458" y="1582"/>
                    <a:pt x="3228" y="1317"/>
                  </a:cubicBezTo>
                  <a:cubicBezTo>
                    <a:pt x="3122" y="1194"/>
                    <a:pt x="3013" y="1105"/>
                    <a:pt x="2910" y="1039"/>
                  </a:cubicBezTo>
                  <a:cubicBezTo>
                    <a:pt x="3020" y="978"/>
                    <a:pt x="3132" y="893"/>
                    <a:pt x="3235" y="776"/>
                  </a:cubicBezTo>
                  <a:moveTo>
                    <a:pt x="2976" y="1536"/>
                  </a:moveTo>
                  <a:cubicBezTo>
                    <a:pt x="3007" y="1571"/>
                    <a:pt x="3032" y="1608"/>
                    <a:pt x="3052" y="1644"/>
                  </a:cubicBezTo>
                  <a:cubicBezTo>
                    <a:pt x="3080" y="1713"/>
                    <a:pt x="3056" y="1740"/>
                    <a:pt x="2990" y="1745"/>
                  </a:cubicBezTo>
                  <a:cubicBezTo>
                    <a:pt x="2325" y="1745"/>
                    <a:pt x="2325" y="1745"/>
                    <a:pt x="2325" y="1745"/>
                  </a:cubicBezTo>
                  <a:cubicBezTo>
                    <a:pt x="2325" y="1197"/>
                    <a:pt x="2325" y="1197"/>
                    <a:pt x="2325" y="1197"/>
                  </a:cubicBezTo>
                  <a:cubicBezTo>
                    <a:pt x="2334" y="1199"/>
                    <a:pt x="2344" y="1199"/>
                    <a:pt x="2353" y="1199"/>
                  </a:cubicBezTo>
                  <a:cubicBezTo>
                    <a:pt x="2356" y="1199"/>
                    <a:pt x="2363" y="1199"/>
                    <a:pt x="2374" y="1199"/>
                  </a:cubicBezTo>
                  <a:cubicBezTo>
                    <a:pt x="2428" y="1199"/>
                    <a:pt x="2699" y="1216"/>
                    <a:pt x="2976" y="1536"/>
                  </a:cubicBezTo>
                  <a:moveTo>
                    <a:pt x="2363" y="865"/>
                  </a:moveTo>
                  <a:cubicBezTo>
                    <a:pt x="2350" y="865"/>
                    <a:pt x="2342" y="866"/>
                    <a:pt x="2340" y="866"/>
                  </a:cubicBezTo>
                  <a:cubicBezTo>
                    <a:pt x="2335" y="866"/>
                    <a:pt x="2330" y="867"/>
                    <a:pt x="2325" y="868"/>
                  </a:cubicBezTo>
                  <a:cubicBezTo>
                    <a:pt x="2325" y="339"/>
                    <a:pt x="2325" y="339"/>
                    <a:pt x="2325" y="339"/>
                  </a:cubicBezTo>
                  <a:cubicBezTo>
                    <a:pt x="2969" y="339"/>
                    <a:pt x="2969" y="339"/>
                    <a:pt x="2969" y="339"/>
                  </a:cubicBezTo>
                  <a:cubicBezTo>
                    <a:pt x="2969" y="339"/>
                    <a:pt x="2969" y="339"/>
                    <a:pt x="2969" y="339"/>
                  </a:cubicBezTo>
                  <a:cubicBezTo>
                    <a:pt x="3063" y="339"/>
                    <a:pt x="3096" y="368"/>
                    <a:pt x="3050" y="461"/>
                  </a:cubicBezTo>
                  <a:cubicBezTo>
                    <a:pt x="3032" y="494"/>
                    <a:pt x="3010" y="526"/>
                    <a:pt x="2984" y="556"/>
                  </a:cubicBezTo>
                  <a:cubicBezTo>
                    <a:pt x="2741" y="834"/>
                    <a:pt x="2423" y="862"/>
                    <a:pt x="2363" y="865"/>
                  </a:cubicBezTo>
                  <a:moveTo>
                    <a:pt x="5242" y="64"/>
                  </a:moveTo>
                  <a:cubicBezTo>
                    <a:pt x="5210" y="27"/>
                    <a:pt x="5163" y="5"/>
                    <a:pt x="5114" y="5"/>
                  </a:cubicBezTo>
                  <a:cubicBezTo>
                    <a:pt x="3955" y="5"/>
                    <a:pt x="3955" y="5"/>
                    <a:pt x="3955" y="5"/>
                  </a:cubicBezTo>
                  <a:cubicBezTo>
                    <a:pt x="3951" y="5"/>
                    <a:pt x="3946" y="5"/>
                    <a:pt x="3942" y="6"/>
                  </a:cubicBezTo>
                  <a:cubicBezTo>
                    <a:pt x="3938" y="5"/>
                    <a:pt x="3934" y="5"/>
                    <a:pt x="3930" y="5"/>
                  </a:cubicBezTo>
                  <a:cubicBezTo>
                    <a:pt x="3838" y="5"/>
                    <a:pt x="3763" y="80"/>
                    <a:pt x="3763" y="172"/>
                  </a:cubicBezTo>
                  <a:cubicBezTo>
                    <a:pt x="3763" y="861"/>
                    <a:pt x="3763" y="861"/>
                    <a:pt x="3763" y="861"/>
                  </a:cubicBezTo>
                  <a:cubicBezTo>
                    <a:pt x="3668" y="861"/>
                    <a:pt x="3578" y="938"/>
                    <a:pt x="3578" y="1032"/>
                  </a:cubicBezTo>
                  <a:cubicBezTo>
                    <a:pt x="3578" y="1127"/>
                    <a:pt x="3668" y="1204"/>
                    <a:pt x="3763" y="1204"/>
                  </a:cubicBezTo>
                  <a:cubicBezTo>
                    <a:pt x="3763" y="1912"/>
                    <a:pt x="3763" y="1912"/>
                    <a:pt x="3763" y="1912"/>
                  </a:cubicBezTo>
                  <a:cubicBezTo>
                    <a:pt x="3763" y="2005"/>
                    <a:pt x="3838" y="2079"/>
                    <a:pt x="3930" y="2079"/>
                  </a:cubicBezTo>
                  <a:cubicBezTo>
                    <a:pt x="4022" y="2079"/>
                    <a:pt x="4097" y="2005"/>
                    <a:pt x="4097" y="1912"/>
                  </a:cubicBezTo>
                  <a:cubicBezTo>
                    <a:pt x="4097" y="1195"/>
                    <a:pt x="4097" y="1195"/>
                    <a:pt x="4097" y="1195"/>
                  </a:cubicBezTo>
                  <a:cubicBezTo>
                    <a:pt x="4256" y="1182"/>
                    <a:pt x="4500" y="1140"/>
                    <a:pt x="4745" y="1008"/>
                  </a:cubicBezTo>
                  <a:cubicBezTo>
                    <a:pt x="5178" y="773"/>
                    <a:pt x="5275" y="223"/>
                    <a:pt x="5279" y="199"/>
                  </a:cubicBezTo>
                  <a:cubicBezTo>
                    <a:pt x="5287" y="151"/>
                    <a:pt x="5273" y="101"/>
                    <a:pt x="5242" y="64"/>
                  </a:cubicBezTo>
                  <a:moveTo>
                    <a:pt x="4586" y="714"/>
                  </a:moveTo>
                  <a:cubicBezTo>
                    <a:pt x="4405" y="812"/>
                    <a:pt x="4222" y="847"/>
                    <a:pt x="4097" y="860"/>
                  </a:cubicBezTo>
                  <a:cubicBezTo>
                    <a:pt x="4097" y="339"/>
                    <a:pt x="4097" y="339"/>
                    <a:pt x="4097" y="339"/>
                  </a:cubicBezTo>
                  <a:cubicBezTo>
                    <a:pt x="4756" y="339"/>
                    <a:pt x="4756" y="339"/>
                    <a:pt x="4756" y="339"/>
                  </a:cubicBezTo>
                  <a:cubicBezTo>
                    <a:pt x="4756" y="339"/>
                    <a:pt x="4756" y="339"/>
                    <a:pt x="4756" y="339"/>
                  </a:cubicBezTo>
                  <a:cubicBezTo>
                    <a:pt x="4834" y="339"/>
                    <a:pt x="4869" y="359"/>
                    <a:pt x="4853" y="419"/>
                  </a:cubicBezTo>
                  <a:cubicBezTo>
                    <a:pt x="4797" y="529"/>
                    <a:pt x="4712" y="646"/>
                    <a:pt x="4586" y="714"/>
                  </a:cubicBezTo>
                </a:path>
              </a:pathLst>
            </a:custGeom>
            <a:solidFill>
              <a:srgbClr val="005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6">
              <a:extLst>
                <a:ext uri="{FF2B5EF4-FFF2-40B4-BE49-F238E27FC236}">
                  <a16:creationId xmlns:a16="http://schemas.microsoft.com/office/drawing/2014/main" id="{395ABF68-B4C2-4720-AEAC-5B1915CAA66C}"/>
                </a:ext>
              </a:extLst>
            </p:cNvPr>
            <p:cNvSpPr>
              <a:spLocks noSelect="1"/>
            </p:cNvSpPr>
            <p:nvPr userDrawn="1"/>
          </p:nvSpPr>
          <p:spPr bwMode="auto">
            <a:xfrm>
              <a:off x="1623" y="425"/>
              <a:ext cx="879" cy="219"/>
            </a:xfrm>
            <a:custGeom>
              <a:avLst/>
              <a:gdLst>
                <a:gd name="T0" fmla="*/ 175 w 4395"/>
                <a:gd name="T1" fmla="*/ 291 h 1095"/>
                <a:gd name="T2" fmla="*/ 80 w 4395"/>
                <a:gd name="T3" fmla="*/ 82 h 1095"/>
                <a:gd name="T4" fmla="*/ 396 w 4395"/>
                <a:gd name="T5" fmla="*/ 220 h 1095"/>
                <a:gd name="T6" fmla="*/ 474 w 4395"/>
                <a:gd name="T7" fmla="*/ 130 h 1095"/>
                <a:gd name="T8" fmla="*/ 340 w 4395"/>
                <a:gd name="T9" fmla="*/ 336 h 1095"/>
                <a:gd name="T10" fmla="*/ 797 w 4395"/>
                <a:gd name="T11" fmla="*/ 150 h 1095"/>
                <a:gd name="T12" fmla="*/ 630 w 4395"/>
                <a:gd name="T13" fmla="*/ 249 h 1095"/>
                <a:gd name="T14" fmla="*/ 906 w 4395"/>
                <a:gd name="T15" fmla="*/ 170 h 1095"/>
                <a:gd name="T16" fmla="*/ 1091 w 4395"/>
                <a:gd name="T17" fmla="*/ 262 h 1095"/>
                <a:gd name="T18" fmla="*/ 1064 w 4395"/>
                <a:gd name="T19" fmla="*/ 145 h 1095"/>
                <a:gd name="T20" fmla="*/ 1421 w 4395"/>
                <a:gd name="T21" fmla="*/ 118 h 1095"/>
                <a:gd name="T22" fmla="*/ 1499 w 4395"/>
                <a:gd name="T23" fmla="*/ 170 h 1095"/>
                <a:gd name="T24" fmla="*/ 1763 w 4395"/>
                <a:gd name="T25" fmla="*/ 386 h 1095"/>
                <a:gd name="T26" fmla="*/ 1983 w 4395"/>
                <a:gd name="T27" fmla="*/ 353 h 1095"/>
                <a:gd name="T28" fmla="*/ 1889 w 4395"/>
                <a:gd name="T29" fmla="*/ 343 h 1095"/>
                <a:gd name="T30" fmla="*/ 2312 w 4395"/>
                <a:gd name="T31" fmla="*/ 248 h 1095"/>
                <a:gd name="T32" fmla="*/ 2532 w 4395"/>
                <a:gd name="T33" fmla="*/ 322 h 1095"/>
                <a:gd name="T34" fmla="*/ 2551 w 4395"/>
                <a:gd name="T35" fmla="*/ 350 h 1095"/>
                <a:gd name="T36" fmla="*/ 2935 w 4395"/>
                <a:gd name="T37" fmla="*/ 332 h 1095"/>
                <a:gd name="T38" fmla="*/ 2704 w 4395"/>
                <a:gd name="T39" fmla="*/ 112 h 1095"/>
                <a:gd name="T40" fmla="*/ 3105 w 4395"/>
                <a:gd name="T41" fmla="*/ 354 h 1095"/>
                <a:gd name="T42" fmla="*/ 3253 w 4395"/>
                <a:gd name="T43" fmla="*/ 340 h 1095"/>
                <a:gd name="T44" fmla="*/ 3150 w 4395"/>
                <a:gd name="T45" fmla="*/ 169 h 1095"/>
                <a:gd name="T46" fmla="*/ 3368 w 4395"/>
                <a:gd name="T47" fmla="*/ 386 h 1095"/>
                <a:gd name="T48" fmla="*/ 232 w 4395"/>
                <a:gd name="T49" fmla="*/ 789 h 1095"/>
                <a:gd name="T50" fmla="*/ 127 w 4395"/>
                <a:gd name="T51" fmla="*/ 807 h 1095"/>
                <a:gd name="T52" fmla="*/ 206 w 4395"/>
                <a:gd name="T53" fmla="*/ 717 h 1095"/>
                <a:gd name="T54" fmla="*/ 490 w 4395"/>
                <a:gd name="T55" fmla="*/ 717 h 1095"/>
                <a:gd name="T56" fmla="*/ 315 w 4395"/>
                <a:gd name="T57" fmla="*/ 831 h 1095"/>
                <a:gd name="T58" fmla="*/ 411 w 4395"/>
                <a:gd name="T59" fmla="*/ 694 h 1095"/>
                <a:gd name="T60" fmla="*/ 458 w 4395"/>
                <a:gd name="T61" fmla="*/ 843 h 1095"/>
                <a:gd name="T62" fmla="*/ 663 w 4395"/>
                <a:gd name="T63" fmla="*/ 764 h 1095"/>
                <a:gd name="T64" fmla="*/ 1253 w 4395"/>
                <a:gd name="T65" fmla="*/ 731 h 1095"/>
                <a:gd name="T66" fmla="*/ 1157 w 4395"/>
                <a:gd name="T67" fmla="*/ 923 h 1095"/>
                <a:gd name="T68" fmla="*/ 1019 w 4395"/>
                <a:gd name="T69" fmla="*/ 914 h 1095"/>
                <a:gd name="T70" fmla="*/ 1037 w 4395"/>
                <a:gd name="T71" fmla="*/ 1016 h 1095"/>
                <a:gd name="T72" fmla="*/ 1152 w 4395"/>
                <a:gd name="T73" fmla="*/ 746 h 1095"/>
                <a:gd name="T74" fmla="*/ 1406 w 4395"/>
                <a:gd name="T75" fmla="*/ 978 h 1095"/>
                <a:gd name="T76" fmla="*/ 1337 w 4395"/>
                <a:gd name="T77" fmla="*/ 836 h 1095"/>
                <a:gd name="T78" fmla="*/ 1806 w 4395"/>
                <a:gd name="T79" fmla="*/ 913 h 1095"/>
                <a:gd name="T80" fmla="*/ 1746 w 4395"/>
                <a:gd name="T81" fmla="*/ 756 h 1095"/>
                <a:gd name="T82" fmla="*/ 2050 w 4395"/>
                <a:gd name="T83" fmla="*/ 938 h 1095"/>
                <a:gd name="T84" fmla="*/ 2052 w 4395"/>
                <a:gd name="T85" fmla="*/ 837 h 1095"/>
                <a:gd name="T86" fmla="*/ 2523 w 4395"/>
                <a:gd name="T87" fmla="*/ 732 h 1095"/>
                <a:gd name="T88" fmla="*/ 2350 w 4395"/>
                <a:gd name="T89" fmla="*/ 699 h 1095"/>
                <a:gd name="T90" fmla="*/ 2361 w 4395"/>
                <a:gd name="T91" fmla="*/ 836 h 1095"/>
                <a:gd name="T92" fmla="*/ 2731 w 4395"/>
                <a:gd name="T93" fmla="*/ 932 h 1095"/>
                <a:gd name="T94" fmla="*/ 2804 w 4395"/>
                <a:gd name="T95" fmla="*/ 727 h 1095"/>
                <a:gd name="T96" fmla="*/ 2945 w 4395"/>
                <a:gd name="T97" fmla="*/ 735 h 1095"/>
                <a:gd name="T98" fmla="*/ 3074 w 4395"/>
                <a:gd name="T99" fmla="*/ 973 h 1095"/>
                <a:gd name="T100" fmla="*/ 3383 w 4395"/>
                <a:gd name="T101" fmla="*/ 714 h 1095"/>
                <a:gd name="T102" fmla="*/ 3186 w 4395"/>
                <a:gd name="T103" fmla="*/ 912 h 1095"/>
                <a:gd name="T104" fmla="*/ 3445 w 4395"/>
                <a:gd name="T105" fmla="*/ 650 h 1095"/>
                <a:gd name="T106" fmla="*/ 3440 w 4395"/>
                <a:gd name="T107" fmla="*/ 973 h 1095"/>
                <a:gd name="T108" fmla="*/ 3780 w 4395"/>
                <a:gd name="T109" fmla="*/ 733 h 1095"/>
                <a:gd name="T110" fmla="*/ 3915 w 4395"/>
                <a:gd name="T111" fmla="*/ 850 h 1095"/>
                <a:gd name="T112" fmla="*/ 3888 w 4395"/>
                <a:gd name="T113" fmla="*/ 733 h 1095"/>
                <a:gd name="T114" fmla="*/ 4245 w 4395"/>
                <a:gd name="T115" fmla="*/ 705 h 1095"/>
                <a:gd name="T116" fmla="*/ 4323 w 4395"/>
                <a:gd name="T117" fmla="*/ 758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5" h="1095">
                  <a:moveTo>
                    <a:pt x="226" y="245"/>
                  </a:moveTo>
                  <a:cubicBezTo>
                    <a:pt x="231" y="257"/>
                    <a:pt x="234" y="271"/>
                    <a:pt x="234" y="288"/>
                  </a:cubicBezTo>
                  <a:cubicBezTo>
                    <a:pt x="234" y="320"/>
                    <a:pt x="223" y="345"/>
                    <a:pt x="199" y="363"/>
                  </a:cubicBezTo>
                  <a:cubicBezTo>
                    <a:pt x="176" y="382"/>
                    <a:pt x="144" y="391"/>
                    <a:pt x="103" y="391"/>
                  </a:cubicBezTo>
                  <a:cubicBezTo>
                    <a:pt x="62" y="391"/>
                    <a:pt x="28" y="385"/>
                    <a:pt x="2" y="372"/>
                  </a:cubicBezTo>
                  <a:cubicBezTo>
                    <a:pt x="2" y="316"/>
                    <a:pt x="2" y="316"/>
                    <a:pt x="2" y="316"/>
                  </a:cubicBezTo>
                  <a:cubicBezTo>
                    <a:pt x="19" y="324"/>
                    <a:pt x="36" y="330"/>
                    <a:pt x="55" y="334"/>
                  </a:cubicBezTo>
                  <a:cubicBezTo>
                    <a:pt x="73" y="339"/>
                    <a:pt x="91" y="341"/>
                    <a:pt x="107" y="341"/>
                  </a:cubicBezTo>
                  <a:cubicBezTo>
                    <a:pt x="130" y="341"/>
                    <a:pt x="148" y="336"/>
                    <a:pt x="159" y="327"/>
                  </a:cubicBezTo>
                  <a:cubicBezTo>
                    <a:pt x="170" y="319"/>
                    <a:pt x="175" y="307"/>
                    <a:pt x="175" y="291"/>
                  </a:cubicBezTo>
                  <a:cubicBezTo>
                    <a:pt x="175" y="278"/>
                    <a:pt x="170" y="266"/>
                    <a:pt x="160" y="257"/>
                  </a:cubicBezTo>
                  <a:cubicBezTo>
                    <a:pt x="150" y="248"/>
                    <a:pt x="129" y="236"/>
                    <a:pt x="97" y="224"/>
                  </a:cubicBezTo>
                  <a:cubicBezTo>
                    <a:pt x="64" y="210"/>
                    <a:pt x="40" y="195"/>
                    <a:pt x="27" y="178"/>
                  </a:cubicBezTo>
                  <a:cubicBezTo>
                    <a:pt x="13" y="161"/>
                    <a:pt x="6" y="140"/>
                    <a:pt x="6" y="116"/>
                  </a:cubicBezTo>
                  <a:cubicBezTo>
                    <a:pt x="6" y="86"/>
                    <a:pt x="17" y="62"/>
                    <a:pt x="39" y="44"/>
                  </a:cubicBezTo>
                  <a:cubicBezTo>
                    <a:pt x="60" y="27"/>
                    <a:pt x="89" y="18"/>
                    <a:pt x="125" y="18"/>
                  </a:cubicBezTo>
                  <a:cubicBezTo>
                    <a:pt x="160" y="18"/>
                    <a:pt x="194" y="26"/>
                    <a:pt x="229" y="41"/>
                  </a:cubicBezTo>
                  <a:cubicBezTo>
                    <a:pt x="210" y="90"/>
                    <a:pt x="210" y="90"/>
                    <a:pt x="210" y="90"/>
                  </a:cubicBezTo>
                  <a:cubicBezTo>
                    <a:pt x="178" y="76"/>
                    <a:pt x="149" y="69"/>
                    <a:pt x="124" y="69"/>
                  </a:cubicBezTo>
                  <a:cubicBezTo>
                    <a:pt x="105" y="69"/>
                    <a:pt x="90" y="73"/>
                    <a:pt x="80" y="82"/>
                  </a:cubicBezTo>
                  <a:cubicBezTo>
                    <a:pt x="70" y="90"/>
                    <a:pt x="65" y="101"/>
                    <a:pt x="65" y="115"/>
                  </a:cubicBezTo>
                  <a:cubicBezTo>
                    <a:pt x="65" y="124"/>
                    <a:pt x="67" y="132"/>
                    <a:pt x="71" y="139"/>
                  </a:cubicBezTo>
                  <a:cubicBezTo>
                    <a:pt x="75" y="146"/>
                    <a:pt x="82" y="152"/>
                    <a:pt x="91" y="158"/>
                  </a:cubicBezTo>
                  <a:cubicBezTo>
                    <a:pt x="100" y="164"/>
                    <a:pt x="116" y="172"/>
                    <a:pt x="140" y="182"/>
                  </a:cubicBezTo>
                  <a:cubicBezTo>
                    <a:pt x="166" y="193"/>
                    <a:pt x="186" y="203"/>
                    <a:pt x="198" y="212"/>
                  </a:cubicBezTo>
                  <a:cubicBezTo>
                    <a:pt x="211" y="222"/>
                    <a:pt x="220" y="233"/>
                    <a:pt x="226" y="245"/>
                  </a:cubicBezTo>
                  <a:close/>
                  <a:moveTo>
                    <a:pt x="291" y="369"/>
                  </a:moveTo>
                  <a:cubicBezTo>
                    <a:pt x="276" y="355"/>
                    <a:pt x="269" y="334"/>
                    <a:pt x="269" y="307"/>
                  </a:cubicBezTo>
                  <a:cubicBezTo>
                    <a:pt x="269" y="279"/>
                    <a:pt x="279" y="258"/>
                    <a:pt x="300" y="243"/>
                  </a:cubicBezTo>
                  <a:cubicBezTo>
                    <a:pt x="321" y="229"/>
                    <a:pt x="353" y="221"/>
                    <a:pt x="396" y="220"/>
                  </a:cubicBezTo>
                  <a:cubicBezTo>
                    <a:pt x="443" y="218"/>
                    <a:pt x="443" y="218"/>
                    <a:pt x="443" y="218"/>
                  </a:cubicBezTo>
                  <a:cubicBezTo>
                    <a:pt x="443" y="204"/>
                    <a:pt x="443" y="204"/>
                    <a:pt x="443" y="204"/>
                  </a:cubicBezTo>
                  <a:cubicBezTo>
                    <a:pt x="443" y="186"/>
                    <a:pt x="439" y="173"/>
                    <a:pt x="431" y="165"/>
                  </a:cubicBezTo>
                  <a:cubicBezTo>
                    <a:pt x="423" y="156"/>
                    <a:pt x="410" y="152"/>
                    <a:pt x="393" y="152"/>
                  </a:cubicBezTo>
                  <a:cubicBezTo>
                    <a:pt x="379" y="152"/>
                    <a:pt x="366" y="154"/>
                    <a:pt x="353" y="158"/>
                  </a:cubicBezTo>
                  <a:cubicBezTo>
                    <a:pt x="340" y="162"/>
                    <a:pt x="327" y="167"/>
                    <a:pt x="315" y="172"/>
                  </a:cubicBezTo>
                  <a:cubicBezTo>
                    <a:pt x="297" y="131"/>
                    <a:pt x="297" y="131"/>
                    <a:pt x="297" y="131"/>
                  </a:cubicBezTo>
                  <a:cubicBezTo>
                    <a:pt x="312" y="123"/>
                    <a:pt x="328" y="117"/>
                    <a:pt x="345" y="113"/>
                  </a:cubicBezTo>
                  <a:cubicBezTo>
                    <a:pt x="363" y="109"/>
                    <a:pt x="380" y="107"/>
                    <a:pt x="395" y="107"/>
                  </a:cubicBezTo>
                  <a:cubicBezTo>
                    <a:pt x="430" y="107"/>
                    <a:pt x="457" y="115"/>
                    <a:pt x="474" y="130"/>
                  </a:cubicBezTo>
                  <a:cubicBezTo>
                    <a:pt x="492" y="145"/>
                    <a:pt x="501" y="169"/>
                    <a:pt x="501" y="201"/>
                  </a:cubicBezTo>
                  <a:cubicBezTo>
                    <a:pt x="501" y="386"/>
                    <a:pt x="501" y="386"/>
                    <a:pt x="501" y="386"/>
                  </a:cubicBezTo>
                  <a:cubicBezTo>
                    <a:pt x="459" y="386"/>
                    <a:pt x="459" y="386"/>
                    <a:pt x="459" y="386"/>
                  </a:cubicBezTo>
                  <a:cubicBezTo>
                    <a:pt x="448" y="348"/>
                    <a:pt x="448" y="348"/>
                    <a:pt x="448" y="348"/>
                  </a:cubicBezTo>
                  <a:cubicBezTo>
                    <a:pt x="446" y="348"/>
                    <a:pt x="446" y="348"/>
                    <a:pt x="446" y="348"/>
                  </a:cubicBezTo>
                  <a:cubicBezTo>
                    <a:pt x="433" y="364"/>
                    <a:pt x="419" y="376"/>
                    <a:pt x="406" y="382"/>
                  </a:cubicBezTo>
                  <a:cubicBezTo>
                    <a:pt x="393" y="388"/>
                    <a:pt x="375" y="391"/>
                    <a:pt x="354" y="391"/>
                  </a:cubicBezTo>
                  <a:cubicBezTo>
                    <a:pt x="327" y="391"/>
                    <a:pt x="306" y="384"/>
                    <a:pt x="291" y="369"/>
                  </a:cubicBezTo>
                  <a:close/>
                  <a:moveTo>
                    <a:pt x="329" y="308"/>
                  </a:moveTo>
                  <a:cubicBezTo>
                    <a:pt x="329" y="320"/>
                    <a:pt x="333" y="330"/>
                    <a:pt x="340" y="336"/>
                  </a:cubicBezTo>
                  <a:cubicBezTo>
                    <a:pt x="347" y="343"/>
                    <a:pt x="358" y="346"/>
                    <a:pt x="373" y="346"/>
                  </a:cubicBezTo>
                  <a:cubicBezTo>
                    <a:pt x="394" y="346"/>
                    <a:pt x="411" y="340"/>
                    <a:pt x="424" y="329"/>
                  </a:cubicBezTo>
                  <a:cubicBezTo>
                    <a:pt x="436" y="317"/>
                    <a:pt x="443" y="300"/>
                    <a:pt x="443" y="279"/>
                  </a:cubicBezTo>
                  <a:cubicBezTo>
                    <a:pt x="443" y="255"/>
                    <a:pt x="443" y="255"/>
                    <a:pt x="443" y="255"/>
                  </a:cubicBezTo>
                  <a:cubicBezTo>
                    <a:pt x="408" y="257"/>
                    <a:pt x="408" y="257"/>
                    <a:pt x="408" y="257"/>
                  </a:cubicBezTo>
                  <a:cubicBezTo>
                    <a:pt x="380" y="258"/>
                    <a:pt x="360" y="262"/>
                    <a:pt x="348" y="270"/>
                  </a:cubicBezTo>
                  <a:cubicBezTo>
                    <a:pt x="335" y="278"/>
                    <a:pt x="329" y="291"/>
                    <a:pt x="329" y="308"/>
                  </a:cubicBezTo>
                  <a:close/>
                  <a:moveTo>
                    <a:pt x="882" y="107"/>
                  </a:moveTo>
                  <a:cubicBezTo>
                    <a:pt x="863" y="107"/>
                    <a:pt x="846" y="111"/>
                    <a:pt x="832" y="118"/>
                  </a:cubicBezTo>
                  <a:cubicBezTo>
                    <a:pt x="817" y="126"/>
                    <a:pt x="806" y="137"/>
                    <a:pt x="797" y="150"/>
                  </a:cubicBezTo>
                  <a:cubicBezTo>
                    <a:pt x="793" y="150"/>
                    <a:pt x="793" y="150"/>
                    <a:pt x="793" y="150"/>
                  </a:cubicBezTo>
                  <a:cubicBezTo>
                    <a:pt x="780" y="121"/>
                    <a:pt x="752" y="107"/>
                    <a:pt x="710" y="107"/>
                  </a:cubicBezTo>
                  <a:cubicBezTo>
                    <a:pt x="692" y="107"/>
                    <a:pt x="677" y="110"/>
                    <a:pt x="662" y="118"/>
                  </a:cubicBezTo>
                  <a:cubicBezTo>
                    <a:pt x="648" y="125"/>
                    <a:pt x="637" y="135"/>
                    <a:pt x="629" y="148"/>
                  </a:cubicBezTo>
                  <a:cubicBezTo>
                    <a:pt x="626" y="148"/>
                    <a:pt x="626" y="148"/>
                    <a:pt x="626" y="148"/>
                  </a:cubicBezTo>
                  <a:cubicBezTo>
                    <a:pt x="618" y="112"/>
                    <a:pt x="618" y="112"/>
                    <a:pt x="618" y="112"/>
                  </a:cubicBezTo>
                  <a:cubicBezTo>
                    <a:pt x="572" y="112"/>
                    <a:pt x="572" y="112"/>
                    <a:pt x="572" y="112"/>
                  </a:cubicBezTo>
                  <a:cubicBezTo>
                    <a:pt x="572" y="386"/>
                    <a:pt x="572" y="386"/>
                    <a:pt x="572" y="386"/>
                  </a:cubicBezTo>
                  <a:cubicBezTo>
                    <a:pt x="630" y="386"/>
                    <a:pt x="630" y="386"/>
                    <a:pt x="630" y="386"/>
                  </a:cubicBezTo>
                  <a:cubicBezTo>
                    <a:pt x="630" y="249"/>
                    <a:pt x="630" y="249"/>
                    <a:pt x="630" y="249"/>
                  </a:cubicBezTo>
                  <a:cubicBezTo>
                    <a:pt x="630" y="215"/>
                    <a:pt x="636" y="191"/>
                    <a:pt x="646" y="176"/>
                  </a:cubicBezTo>
                  <a:cubicBezTo>
                    <a:pt x="657" y="162"/>
                    <a:pt x="673" y="154"/>
                    <a:pt x="696" y="154"/>
                  </a:cubicBezTo>
                  <a:cubicBezTo>
                    <a:pt x="712" y="154"/>
                    <a:pt x="725" y="160"/>
                    <a:pt x="733" y="170"/>
                  </a:cubicBezTo>
                  <a:cubicBezTo>
                    <a:pt x="741" y="180"/>
                    <a:pt x="745" y="196"/>
                    <a:pt x="745" y="217"/>
                  </a:cubicBezTo>
                  <a:cubicBezTo>
                    <a:pt x="745" y="386"/>
                    <a:pt x="745" y="386"/>
                    <a:pt x="745" y="386"/>
                  </a:cubicBezTo>
                  <a:cubicBezTo>
                    <a:pt x="803" y="386"/>
                    <a:pt x="803" y="386"/>
                    <a:pt x="803" y="386"/>
                  </a:cubicBezTo>
                  <a:cubicBezTo>
                    <a:pt x="803" y="241"/>
                    <a:pt x="803" y="241"/>
                    <a:pt x="803" y="241"/>
                  </a:cubicBezTo>
                  <a:cubicBezTo>
                    <a:pt x="803" y="211"/>
                    <a:pt x="808" y="190"/>
                    <a:pt x="819" y="176"/>
                  </a:cubicBezTo>
                  <a:cubicBezTo>
                    <a:pt x="829" y="162"/>
                    <a:pt x="846" y="154"/>
                    <a:pt x="869" y="154"/>
                  </a:cubicBezTo>
                  <a:cubicBezTo>
                    <a:pt x="885" y="154"/>
                    <a:pt x="898" y="160"/>
                    <a:pt x="906" y="170"/>
                  </a:cubicBezTo>
                  <a:cubicBezTo>
                    <a:pt x="914" y="180"/>
                    <a:pt x="918" y="196"/>
                    <a:pt x="918" y="217"/>
                  </a:cubicBezTo>
                  <a:cubicBezTo>
                    <a:pt x="918" y="386"/>
                    <a:pt x="918" y="386"/>
                    <a:pt x="918" y="386"/>
                  </a:cubicBezTo>
                  <a:cubicBezTo>
                    <a:pt x="976" y="386"/>
                    <a:pt x="976" y="386"/>
                    <a:pt x="976" y="386"/>
                  </a:cubicBezTo>
                  <a:cubicBezTo>
                    <a:pt x="976" y="207"/>
                    <a:pt x="976" y="207"/>
                    <a:pt x="976" y="207"/>
                  </a:cubicBezTo>
                  <a:cubicBezTo>
                    <a:pt x="976" y="173"/>
                    <a:pt x="969" y="148"/>
                    <a:pt x="954" y="132"/>
                  </a:cubicBezTo>
                  <a:cubicBezTo>
                    <a:pt x="939" y="115"/>
                    <a:pt x="915" y="107"/>
                    <a:pt x="882" y="107"/>
                  </a:cubicBezTo>
                  <a:close/>
                  <a:moveTo>
                    <a:pt x="1242" y="140"/>
                  </a:moveTo>
                  <a:cubicBezTo>
                    <a:pt x="1263" y="162"/>
                    <a:pt x="1273" y="192"/>
                    <a:pt x="1273" y="231"/>
                  </a:cubicBezTo>
                  <a:cubicBezTo>
                    <a:pt x="1273" y="262"/>
                    <a:pt x="1273" y="262"/>
                    <a:pt x="1273" y="262"/>
                  </a:cubicBezTo>
                  <a:cubicBezTo>
                    <a:pt x="1091" y="262"/>
                    <a:pt x="1091" y="262"/>
                    <a:pt x="1091" y="262"/>
                  </a:cubicBezTo>
                  <a:cubicBezTo>
                    <a:pt x="1092" y="289"/>
                    <a:pt x="1099" y="309"/>
                    <a:pt x="1112" y="323"/>
                  </a:cubicBezTo>
                  <a:cubicBezTo>
                    <a:pt x="1126" y="338"/>
                    <a:pt x="1145" y="345"/>
                    <a:pt x="1170" y="345"/>
                  </a:cubicBezTo>
                  <a:cubicBezTo>
                    <a:pt x="1186" y="345"/>
                    <a:pt x="1201" y="343"/>
                    <a:pt x="1215" y="340"/>
                  </a:cubicBezTo>
                  <a:cubicBezTo>
                    <a:pt x="1229" y="337"/>
                    <a:pt x="1244" y="332"/>
                    <a:pt x="1260" y="325"/>
                  </a:cubicBezTo>
                  <a:cubicBezTo>
                    <a:pt x="1260" y="372"/>
                    <a:pt x="1260" y="372"/>
                    <a:pt x="1260" y="372"/>
                  </a:cubicBezTo>
                  <a:cubicBezTo>
                    <a:pt x="1246" y="379"/>
                    <a:pt x="1231" y="384"/>
                    <a:pt x="1217" y="387"/>
                  </a:cubicBezTo>
                  <a:cubicBezTo>
                    <a:pt x="1202" y="389"/>
                    <a:pt x="1186" y="391"/>
                    <a:pt x="1167" y="391"/>
                  </a:cubicBezTo>
                  <a:cubicBezTo>
                    <a:pt x="1124" y="391"/>
                    <a:pt x="1091" y="378"/>
                    <a:pt x="1067" y="354"/>
                  </a:cubicBezTo>
                  <a:cubicBezTo>
                    <a:pt x="1043" y="329"/>
                    <a:pt x="1031" y="294"/>
                    <a:pt x="1031" y="251"/>
                  </a:cubicBezTo>
                  <a:cubicBezTo>
                    <a:pt x="1031" y="206"/>
                    <a:pt x="1042" y="171"/>
                    <a:pt x="1064" y="145"/>
                  </a:cubicBezTo>
                  <a:cubicBezTo>
                    <a:pt x="1087" y="120"/>
                    <a:pt x="1117" y="107"/>
                    <a:pt x="1156" y="107"/>
                  </a:cubicBezTo>
                  <a:cubicBezTo>
                    <a:pt x="1192" y="107"/>
                    <a:pt x="1221" y="118"/>
                    <a:pt x="1242" y="140"/>
                  </a:cubicBezTo>
                  <a:close/>
                  <a:moveTo>
                    <a:pt x="1216" y="220"/>
                  </a:moveTo>
                  <a:cubicBezTo>
                    <a:pt x="1216" y="197"/>
                    <a:pt x="1210" y="180"/>
                    <a:pt x="1200" y="168"/>
                  </a:cubicBezTo>
                  <a:cubicBezTo>
                    <a:pt x="1189" y="157"/>
                    <a:pt x="1175" y="151"/>
                    <a:pt x="1156" y="151"/>
                  </a:cubicBezTo>
                  <a:cubicBezTo>
                    <a:pt x="1138" y="151"/>
                    <a:pt x="1123" y="157"/>
                    <a:pt x="1112" y="169"/>
                  </a:cubicBezTo>
                  <a:cubicBezTo>
                    <a:pt x="1101" y="180"/>
                    <a:pt x="1094" y="197"/>
                    <a:pt x="1092" y="220"/>
                  </a:cubicBezTo>
                  <a:lnTo>
                    <a:pt x="1216" y="220"/>
                  </a:lnTo>
                  <a:close/>
                  <a:moveTo>
                    <a:pt x="1472" y="107"/>
                  </a:moveTo>
                  <a:cubicBezTo>
                    <a:pt x="1453" y="107"/>
                    <a:pt x="1437" y="110"/>
                    <a:pt x="1421" y="118"/>
                  </a:cubicBezTo>
                  <a:cubicBezTo>
                    <a:pt x="1406" y="125"/>
                    <a:pt x="1394" y="135"/>
                    <a:pt x="1386" y="148"/>
                  </a:cubicBezTo>
                  <a:cubicBezTo>
                    <a:pt x="1383" y="148"/>
                    <a:pt x="1383" y="148"/>
                    <a:pt x="1383" y="148"/>
                  </a:cubicBezTo>
                  <a:cubicBezTo>
                    <a:pt x="1375" y="112"/>
                    <a:pt x="1375" y="112"/>
                    <a:pt x="1375" y="112"/>
                  </a:cubicBezTo>
                  <a:cubicBezTo>
                    <a:pt x="1329" y="112"/>
                    <a:pt x="1329" y="112"/>
                    <a:pt x="1329" y="112"/>
                  </a:cubicBezTo>
                  <a:cubicBezTo>
                    <a:pt x="1329" y="386"/>
                    <a:pt x="1329" y="386"/>
                    <a:pt x="1329" y="386"/>
                  </a:cubicBezTo>
                  <a:cubicBezTo>
                    <a:pt x="1388" y="386"/>
                    <a:pt x="1388" y="386"/>
                    <a:pt x="1388" y="386"/>
                  </a:cubicBezTo>
                  <a:cubicBezTo>
                    <a:pt x="1388" y="249"/>
                    <a:pt x="1388" y="249"/>
                    <a:pt x="1388" y="249"/>
                  </a:cubicBezTo>
                  <a:cubicBezTo>
                    <a:pt x="1388" y="215"/>
                    <a:pt x="1393" y="191"/>
                    <a:pt x="1405" y="176"/>
                  </a:cubicBezTo>
                  <a:cubicBezTo>
                    <a:pt x="1416" y="162"/>
                    <a:pt x="1434" y="154"/>
                    <a:pt x="1459" y="154"/>
                  </a:cubicBezTo>
                  <a:cubicBezTo>
                    <a:pt x="1477" y="154"/>
                    <a:pt x="1491" y="160"/>
                    <a:pt x="1499" y="170"/>
                  </a:cubicBezTo>
                  <a:cubicBezTo>
                    <a:pt x="1508" y="181"/>
                    <a:pt x="1512" y="196"/>
                    <a:pt x="1512" y="217"/>
                  </a:cubicBezTo>
                  <a:cubicBezTo>
                    <a:pt x="1512" y="386"/>
                    <a:pt x="1512" y="386"/>
                    <a:pt x="1512" y="386"/>
                  </a:cubicBezTo>
                  <a:cubicBezTo>
                    <a:pt x="1571" y="386"/>
                    <a:pt x="1571" y="386"/>
                    <a:pt x="1571" y="386"/>
                  </a:cubicBezTo>
                  <a:cubicBezTo>
                    <a:pt x="1571" y="207"/>
                    <a:pt x="1571" y="207"/>
                    <a:pt x="1571" y="207"/>
                  </a:cubicBezTo>
                  <a:cubicBezTo>
                    <a:pt x="1571" y="140"/>
                    <a:pt x="1538" y="107"/>
                    <a:pt x="1472" y="107"/>
                  </a:cubicBezTo>
                  <a:close/>
                  <a:moveTo>
                    <a:pt x="1902" y="391"/>
                  </a:moveTo>
                  <a:cubicBezTo>
                    <a:pt x="1867" y="391"/>
                    <a:pt x="1840" y="378"/>
                    <a:pt x="1821" y="353"/>
                  </a:cubicBezTo>
                  <a:cubicBezTo>
                    <a:pt x="1817" y="353"/>
                    <a:pt x="1817" y="353"/>
                    <a:pt x="1817" y="353"/>
                  </a:cubicBezTo>
                  <a:cubicBezTo>
                    <a:pt x="1807" y="386"/>
                    <a:pt x="1807" y="386"/>
                    <a:pt x="1807" y="386"/>
                  </a:cubicBezTo>
                  <a:cubicBezTo>
                    <a:pt x="1763" y="386"/>
                    <a:pt x="1763" y="386"/>
                    <a:pt x="1763" y="386"/>
                  </a:cubicBezTo>
                  <a:cubicBezTo>
                    <a:pt x="1763" y="0"/>
                    <a:pt x="1763" y="0"/>
                    <a:pt x="1763" y="0"/>
                  </a:cubicBezTo>
                  <a:cubicBezTo>
                    <a:pt x="1821" y="0"/>
                    <a:pt x="1821" y="0"/>
                    <a:pt x="1821" y="0"/>
                  </a:cubicBezTo>
                  <a:cubicBezTo>
                    <a:pt x="1821" y="92"/>
                    <a:pt x="1821" y="92"/>
                    <a:pt x="1821" y="92"/>
                  </a:cubicBezTo>
                  <a:cubicBezTo>
                    <a:pt x="1821" y="99"/>
                    <a:pt x="1821" y="109"/>
                    <a:pt x="1820" y="122"/>
                  </a:cubicBezTo>
                  <a:cubicBezTo>
                    <a:pt x="1820" y="136"/>
                    <a:pt x="1819" y="144"/>
                    <a:pt x="1819" y="148"/>
                  </a:cubicBezTo>
                  <a:cubicBezTo>
                    <a:pt x="1821" y="148"/>
                    <a:pt x="1821" y="148"/>
                    <a:pt x="1821" y="148"/>
                  </a:cubicBezTo>
                  <a:cubicBezTo>
                    <a:pt x="1840" y="121"/>
                    <a:pt x="1867" y="107"/>
                    <a:pt x="1903" y="107"/>
                  </a:cubicBezTo>
                  <a:cubicBezTo>
                    <a:pt x="1937" y="107"/>
                    <a:pt x="1964" y="119"/>
                    <a:pt x="1983" y="144"/>
                  </a:cubicBezTo>
                  <a:cubicBezTo>
                    <a:pt x="2002" y="169"/>
                    <a:pt x="2012" y="204"/>
                    <a:pt x="2012" y="248"/>
                  </a:cubicBezTo>
                  <a:cubicBezTo>
                    <a:pt x="2012" y="293"/>
                    <a:pt x="2002" y="328"/>
                    <a:pt x="1983" y="353"/>
                  </a:cubicBezTo>
                  <a:cubicBezTo>
                    <a:pt x="1963" y="378"/>
                    <a:pt x="1936" y="391"/>
                    <a:pt x="1902" y="391"/>
                  </a:cubicBezTo>
                  <a:close/>
                  <a:moveTo>
                    <a:pt x="1889" y="343"/>
                  </a:moveTo>
                  <a:cubicBezTo>
                    <a:pt x="1910" y="343"/>
                    <a:pt x="1925" y="335"/>
                    <a:pt x="1936" y="319"/>
                  </a:cubicBezTo>
                  <a:cubicBezTo>
                    <a:pt x="1947" y="302"/>
                    <a:pt x="1952" y="279"/>
                    <a:pt x="1952" y="248"/>
                  </a:cubicBezTo>
                  <a:cubicBezTo>
                    <a:pt x="1952" y="186"/>
                    <a:pt x="1931" y="154"/>
                    <a:pt x="1888" y="154"/>
                  </a:cubicBezTo>
                  <a:cubicBezTo>
                    <a:pt x="1864" y="154"/>
                    <a:pt x="1848" y="161"/>
                    <a:pt x="1837" y="175"/>
                  </a:cubicBezTo>
                  <a:cubicBezTo>
                    <a:pt x="1827" y="189"/>
                    <a:pt x="1822" y="212"/>
                    <a:pt x="1821" y="244"/>
                  </a:cubicBezTo>
                  <a:cubicBezTo>
                    <a:pt x="1821" y="248"/>
                    <a:pt x="1821" y="248"/>
                    <a:pt x="1821" y="248"/>
                  </a:cubicBezTo>
                  <a:cubicBezTo>
                    <a:pt x="1821" y="282"/>
                    <a:pt x="1827" y="306"/>
                    <a:pt x="1837" y="321"/>
                  </a:cubicBezTo>
                  <a:cubicBezTo>
                    <a:pt x="1848" y="336"/>
                    <a:pt x="1865" y="343"/>
                    <a:pt x="1889" y="343"/>
                  </a:cubicBezTo>
                  <a:close/>
                  <a:moveTo>
                    <a:pt x="2312" y="248"/>
                  </a:moveTo>
                  <a:cubicBezTo>
                    <a:pt x="2312" y="293"/>
                    <a:pt x="2301" y="328"/>
                    <a:pt x="2278" y="353"/>
                  </a:cubicBezTo>
                  <a:cubicBezTo>
                    <a:pt x="2255" y="378"/>
                    <a:pt x="2223" y="391"/>
                    <a:pt x="2182" y="391"/>
                  </a:cubicBezTo>
                  <a:cubicBezTo>
                    <a:pt x="2156" y="391"/>
                    <a:pt x="2134" y="385"/>
                    <a:pt x="2114" y="374"/>
                  </a:cubicBezTo>
                  <a:cubicBezTo>
                    <a:pt x="2094" y="362"/>
                    <a:pt x="2079" y="345"/>
                    <a:pt x="2069" y="324"/>
                  </a:cubicBezTo>
                  <a:cubicBezTo>
                    <a:pt x="2058" y="302"/>
                    <a:pt x="2053" y="277"/>
                    <a:pt x="2053" y="248"/>
                  </a:cubicBezTo>
                  <a:cubicBezTo>
                    <a:pt x="2053" y="204"/>
                    <a:pt x="2064" y="169"/>
                    <a:pt x="2087" y="144"/>
                  </a:cubicBezTo>
                  <a:cubicBezTo>
                    <a:pt x="2110" y="119"/>
                    <a:pt x="2142" y="107"/>
                    <a:pt x="2183" y="107"/>
                  </a:cubicBezTo>
                  <a:cubicBezTo>
                    <a:pt x="2223" y="107"/>
                    <a:pt x="2254" y="120"/>
                    <a:pt x="2277" y="145"/>
                  </a:cubicBezTo>
                  <a:cubicBezTo>
                    <a:pt x="2301" y="171"/>
                    <a:pt x="2312" y="205"/>
                    <a:pt x="2312" y="248"/>
                  </a:cubicBezTo>
                  <a:close/>
                  <a:moveTo>
                    <a:pt x="2252" y="248"/>
                  </a:moveTo>
                  <a:cubicBezTo>
                    <a:pt x="2252" y="186"/>
                    <a:pt x="2229" y="154"/>
                    <a:pt x="2182" y="154"/>
                  </a:cubicBezTo>
                  <a:cubicBezTo>
                    <a:pt x="2158" y="154"/>
                    <a:pt x="2140" y="163"/>
                    <a:pt x="2129" y="179"/>
                  </a:cubicBezTo>
                  <a:cubicBezTo>
                    <a:pt x="2118" y="195"/>
                    <a:pt x="2113" y="218"/>
                    <a:pt x="2113" y="248"/>
                  </a:cubicBezTo>
                  <a:cubicBezTo>
                    <a:pt x="2113" y="312"/>
                    <a:pt x="2136" y="343"/>
                    <a:pt x="2183" y="343"/>
                  </a:cubicBezTo>
                  <a:cubicBezTo>
                    <a:pt x="2229" y="343"/>
                    <a:pt x="2252" y="312"/>
                    <a:pt x="2252" y="248"/>
                  </a:cubicBezTo>
                  <a:close/>
                  <a:moveTo>
                    <a:pt x="2608" y="112"/>
                  </a:moveTo>
                  <a:cubicBezTo>
                    <a:pt x="2550" y="112"/>
                    <a:pt x="2550" y="112"/>
                    <a:pt x="2550" y="112"/>
                  </a:cubicBezTo>
                  <a:cubicBezTo>
                    <a:pt x="2550" y="248"/>
                    <a:pt x="2550" y="248"/>
                    <a:pt x="2550" y="248"/>
                  </a:cubicBezTo>
                  <a:cubicBezTo>
                    <a:pt x="2550" y="283"/>
                    <a:pt x="2544" y="307"/>
                    <a:pt x="2532" y="322"/>
                  </a:cubicBezTo>
                  <a:cubicBezTo>
                    <a:pt x="2521" y="336"/>
                    <a:pt x="2503" y="344"/>
                    <a:pt x="2478" y="344"/>
                  </a:cubicBezTo>
                  <a:cubicBezTo>
                    <a:pt x="2460" y="344"/>
                    <a:pt x="2447" y="339"/>
                    <a:pt x="2438" y="328"/>
                  </a:cubicBezTo>
                  <a:cubicBezTo>
                    <a:pt x="2429" y="318"/>
                    <a:pt x="2425" y="302"/>
                    <a:pt x="2425" y="281"/>
                  </a:cubicBezTo>
                  <a:cubicBezTo>
                    <a:pt x="2425" y="112"/>
                    <a:pt x="2425" y="112"/>
                    <a:pt x="2425" y="112"/>
                  </a:cubicBezTo>
                  <a:cubicBezTo>
                    <a:pt x="2366" y="112"/>
                    <a:pt x="2366" y="112"/>
                    <a:pt x="2366" y="112"/>
                  </a:cubicBezTo>
                  <a:cubicBezTo>
                    <a:pt x="2366" y="291"/>
                    <a:pt x="2366" y="291"/>
                    <a:pt x="2366" y="291"/>
                  </a:cubicBezTo>
                  <a:cubicBezTo>
                    <a:pt x="2366" y="325"/>
                    <a:pt x="2375" y="350"/>
                    <a:pt x="2391" y="366"/>
                  </a:cubicBezTo>
                  <a:cubicBezTo>
                    <a:pt x="2407" y="383"/>
                    <a:pt x="2432" y="391"/>
                    <a:pt x="2465" y="391"/>
                  </a:cubicBezTo>
                  <a:cubicBezTo>
                    <a:pt x="2484" y="391"/>
                    <a:pt x="2502" y="387"/>
                    <a:pt x="2516" y="380"/>
                  </a:cubicBezTo>
                  <a:cubicBezTo>
                    <a:pt x="2531" y="373"/>
                    <a:pt x="2543" y="363"/>
                    <a:pt x="2551" y="350"/>
                  </a:cubicBezTo>
                  <a:cubicBezTo>
                    <a:pt x="2554" y="350"/>
                    <a:pt x="2554" y="350"/>
                    <a:pt x="2554" y="350"/>
                  </a:cubicBezTo>
                  <a:cubicBezTo>
                    <a:pt x="2562" y="386"/>
                    <a:pt x="2562" y="386"/>
                    <a:pt x="2562" y="386"/>
                  </a:cubicBezTo>
                  <a:cubicBezTo>
                    <a:pt x="2608" y="386"/>
                    <a:pt x="2608" y="386"/>
                    <a:pt x="2608" y="386"/>
                  </a:cubicBezTo>
                  <a:lnTo>
                    <a:pt x="2608" y="112"/>
                  </a:lnTo>
                  <a:close/>
                  <a:moveTo>
                    <a:pt x="2971" y="386"/>
                  </a:moveTo>
                  <a:cubicBezTo>
                    <a:pt x="3048" y="112"/>
                    <a:pt x="3048" y="112"/>
                    <a:pt x="3048" y="112"/>
                  </a:cubicBezTo>
                  <a:cubicBezTo>
                    <a:pt x="2990" y="112"/>
                    <a:pt x="2990" y="112"/>
                    <a:pt x="2990" y="112"/>
                  </a:cubicBezTo>
                  <a:cubicBezTo>
                    <a:pt x="2954" y="247"/>
                    <a:pt x="2954" y="247"/>
                    <a:pt x="2954" y="247"/>
                  </a:cubicBezTo>
                  <a:cubicBezTo>
                    <a:pt x="2945" y="283"/>
                    <a:pt x="2940" y="312"/>
                    <a:pt x="2937" y="332"/>
                  </a:cubicBezTo>
                  <a:cubicBezTo>
                    <a:pt x="2935" y="332"/>
                    <a:pt x="2935" y="332"/>
                    <a:pt x="2935" y="332"/>
                  </a:cubicBezTo>
                  <a:cubicBezTo>
                    <a:pt x="2934" y="323"/>
                    <a:pt x="2932" y="310"/>
                    <a:pt x="2929" y="293"/>
                  </a:cubicBezTo>
                  <a:cubicBezTo>
                    <a:pt x="2925" y="277"/>
                    <a:pt x="2922" y="264"/>
                    <a:pt x="2919" y="256"/>
                  </a:cubicBezTo>
                  <a:cubicBezTo>
                    <a:pt x="2879" y="112"/>
                    <a:pt x="2879" y="112"/>
                    <a:pt x="2879" y="112"/>
                  </a:cubicBezTo>
                  <a:cubicBezTo>
                    <a:pt x="2815" y="112"/>
                    <a:pt x="2815" y="112"/>
                    <a:pt x="2815" y="112"/>
                  </a:cubicBezTo>
                  <a:cubicBezTo>
                    <a:pt x="2773" y="256"/>
                    <a:pt x="2773" y="256"/>
                    <a:pt x="2773" y="256"/>
                  </a:cubicBezTo>
                  <a:cubicBezTo>
                    <a:pt x="2771" y="264"/>
                    <a:pt x="2768" y="276"/>
                    <a:pt x="2765" y="291"/>
                  </a:cubicBezTo>
                  <a:cubicBezTo>
                    <a:pt x="2761" y="307"/>
                    <a:pt x="2759" y="321"/>
                    <a:pt x="2757" y="333"/>
                  </a:cubicBezTo>
                  <a:cubicBezTo>
                    <a:pt x="2755" y="333"/>
                    <a:pt x="2755" y="333"/>
                    <a:pt x="2755" y="333"/>
                  </a:cubicBezTo>
                  <a:cubicBezTo>
                    <a:pt x="2752" y="309"/>
                    <a:pt x="2747" y="280"/>
                    <a:pt x="2739" y="247"/>
                  </a:cubicBezTo>
                  <a:cubicBezTo>
                    <a:pt x="2704" y="112"/>
                    <a:pt x="2704" y="112"/>
                    <a:pt x="2704" y="112"/>
                  </a:cubicBezTo>
                  <a:cubicBezTo>
                    <a:pt x="2644" y="112"/>
                    <a:pt x="2644" y="112"/>
                    <a:pt x="2644" y="112"/>
                  </a:cubicBezTo>
                  <a:cubicBezTo>
                    <a:pt x="2721" y="386"/>
                    <a:pt x="2721" y="386"/>
                    <a:pt x="2721" y="386"/>
                  </a:cubicBezTo>
                  <a:cubicBezTo>
                    <a:pt x="2785" y="386"/>
                    <a:pt x="2785" y="386"/>
                    <a:pt x="2785" y="386"/>
                  </a:cubicBezTo>
                  <a:cubicBezTo>
                    <a:pt x="2822" y="259"/>
                    <a:pt x="2822" y="259"/>
                    <a:pt x="2822" y="259"/>
                  </a:cubicBezTo>
                  <a:cubicBezTo>
                    <a:pt x="2827" y="240"/>
                    <a:pt x="2835" y="208"/>
                    <a:pt x="2845" y="164"/>
                  </a:cubicBezTo>
                  <a:cubicBezTo>
                    <a:pt x="2847" y="164"/>
                    <a:pt x="2847" y="164"/>
                    <a:pt x="2847" y="164"/>
                  </a:cubicBezTo>
                  <a:cubicBezTo>
                    <a:pt x="2858" y="213"/>
                    <a:pt x="2866" y="245"/>
                    <a:pt x="2870" y="258"/>
                  </a:cubicBezTo>
                  <a:cubicBezTo>
                    <a:pt x="2906" y="386"/>
                    <a:pt x="2906" y="386"/>
                    <a:pt x="2906" y="386"/>
                  </a:cubicBezTo>
                  <a:lnTo>
                    <a:pt x="2971" y="386"/>
                  </a:lnTo>
                  <a:close/>
                  <a:moveTo>
                    <a:pt x="3105" y="354"/>
                  </a:moveTo>
                  <a:cubicBezTo>
                    <a:pt x="3081" y="329"/>
                    <a:pt x="3069" y="294"/>
                    <a:pt x="3069" y="251"/>
                  </a:cubicBezTo>
                  <a:cubicBezTo>
                    <a:pt x="3069" y="206"/>
                    <a:pt x="3080" y="171"/>
                    <a:pt x="3102" y="145"/>
                  </a:cubicBezTo>
                  <a:cubicBezTo>
                    <a:pt x="3125" y="120"/>
                    <a:pt x="3155" y="107"/>
                    <a:pt x="3194" y="107"/>
                  </a:cubicBezTo>
                  <a:cubicBezTo>
                    <a:pt x="3230" y="107"/>
                    <a:pt x="3259" y="118"/>
                    <a:pt x="3280" y="140"/>
                  </a:cubicBezTo>
                  <a:cubicBezTo>
                    <a:pt x="3301" y="162"/>
                    <a:pt x="3312" y="192"/>
                    <a:pt x="3312" y="231"/>
                  </a:cubicBezTo>
                  <a:cubicBezTo>
                    <a:pt x="3312" y="262"/>
                    <a:pt x="3312" y="262"/>
                    <a:pt x="3312" y="262"/>
                  </a:cubicBezTo>
                  <a:cubicBezTo>
                    <a:pt x="3129" y="262"/>
                    <a:pt x="3129" y="262"/>
                    <a:pt x="3129" y="262"/>
                  </a:cubicBezTo>
                  <a:cubicBezTo>
                    <a:pt x="3130" y="289"/>
                    <a:pt x="3137" y="309"/>
                    <a:pt x="3150" y="323"/>
                  </a:cubicBezTo>
                  <a:cubicBezTo>
                    <a:pt x="3164" y="338"/>
                    <a:pt x="3183" y="345"/>
                    <a:pt x="3208" y="345"/>
                  </a:cubicBezTo>
                  <a:cubicBezTo>
                    <a:pt x="3224" y="345"/>
                    <a:pt x="3239" y="343"/>
                    <a:pt x="3253" y="340"/>
                  </a:cubicBezTo>
                  <a:cubicBezTo>
                    <a:pt x="3267" y="337"/>
                    <a:pt x="3282" y="332"/>
                    <a:pt x="3298" y="325"/>
                  </a:cubicBezTo>
                  <a:cubicBezTo>
                    <a:pt x="3298" y="372"/>
                    <a:pt x="3298" y="372"/>
                    <a:pt x="3298" y="372"/>
                  </a:cubicBezTo>
                  <a:cubicBezTo>
                    <a:pt x="3284" y="379"/>
                    <a:pt x="3269" y="384"/>
                    <a:pt x="3255" y="387"/>
                  </a:cubicBezTo>
                  <a:cubicBezTo>
                    <a:pt x="3240" y="389"/>
                    <a:pt x="3224" y="391"/>
                    <a:pt x="3205" y="391"/>
                  </a:cubicBezTo>
                  <a:cubicBezTo>
                    <a:pt x="3162" y="391"/>
                    <a:pt x="3129" y="378"/>
                    <a:pt x="3105" y="354"/>
                  </a:cubicBezTo>
                  <a:close/>
                  <a:moveTo>
                    <a:pt x="3130" y="220"/>
                  </a:moveTo>
                  <a:cubicBezTo>
                    <a:pt x="3254" y="220"/>
                    <a:pt x="3254" y="220"/>
                    <a:pt x="3254" y="220"/>
                  </a:cubicBezTo>
                  <a:cubicBezTo>
                    <a:pt x="3254" y="197"/>
                    <a:pt x="3249" y="180"/>
                    <a:pt x="3238" y="168"/>
                  </a:cubicBezTo>
                  <a:cubicBezTo>
                    <a:pt x="3227" y="157"/>
                    <a:pt x="3213" y="151"/>
                    <a:pt x="3194" y="151"/>
                  </a:cubicBezTo>
                  <a:cubicBezTo>
                    <a:pt x="3176" y="151"/>
                    <a:pt x="3161" y="157"/>
                    <a:pt x="3150" y="169"/>
                  </a:cubicBezTo>
                  <a:cubicBezTo>
                    <a:pt x="3139" y="180"/>
                    <a:pt x="3132" y="197"/>
                    <a:pt x="3130" y="220"/>
                  </a:cubicBezTo>
                  <a:close/>
                  <a:moveTo>
                    <a:pt x="3609" y="386"/>
                  </a:moveTo>
                  <a:cubicBezTo>
                    <a:pt x="3609" y="207"/>
                    <a:pt x="3609" y="207"/>
                    <a:pt x="3609" y="207"/>
                  </a:cubicBezTo>
                  <a:cubicBezTo>
                    <a:pt x="3609" y="140"/>
                    <a:pt x="3576" y="107"/>
                    <a:pt x="3510" y="107"/>
                  </a:cubicBezTo>
                  <a:cubicBezTo>
                    <a:pt x="3491" y="107"/>
                    <a:pt x="3475" y="110"/>
                    <a:pt x="3459" y="118"/>
                  </a:cubicBezTo>
                  <a:cubicBezTo>
                    <a:pt x="3444" y="125"/>
                    <a:pt x="3432" y="135"/>
                    <a:pt x="3424" y="148"/>
                  </a:cubicBezTo>
                  <a:cubicBezTo>
                    <a:pt x="3421" y="148"/>
                    <a:pt x="3421" y="148"/>
                    <a:pt x="3421" y="148"/>
                  </a:cubicBezTo>
                  <a:cubicBezTo>
                    <a:pt x="3413" y="112"/>
                    <a:pt x="3413" y="112"/>
                    <a:pt x="3413" y="112"/>
                  </a:cubicBezTo>
                  <a:cubicBezTo>
                    <a:pt x="3368" y="112"/>
                    <a:pt x="3368" y="112"/>
                    <a:pt x="3368" y="112"/>
                  </a:cubicBezTo>
                  <a:cubicBezTo>
                    <a:pt x="3368" y="386"/>
                    <a:pt x="3368" y="386"/>
                    <a:pt x="3368" y="386"/>
                  </a:cubicBezTo>
                  <a:cubicBezTo>
                    <a:pt x="3426" y="386"/>
                    <a:pt x="3426" y="386"/>
                    <a:pt x="3426" y="386"/>
                  </a:cubicBezTo>
                  <a:cubicBezTo>
                    <a:pt x="3426" y="249"/>
                    <a:pt x="3426" y="249"/>
                    <a:pt x="3426" y="249"/>
                  </a:cubicBezTo>
                  <a:cubicBezTo>
                    <a:pt x="3426" y="215"/>
                    <a:pt x="3431" y="191"/>
                    <a:pt x="3443" y="176"/>
                  </a:cubicBezTo>
                  <a:cubicBezTo>
                    <a:pt x="3454" y="162"/>
                    <a:pt x="3472" y="154"/>
                    <a:pt x="3497" y="154"/>
                  </a:cubicBezTo>
                  <a:cubicBezTo>
                    <a:pt x="3515" y="154"/>
                    <a:pt x="3529" y="160"/>
                    <a:pt x="3537" y="170"/>
                  </a:cubicBezTo>
                  <a:cubicBezTo>
                    <a:pt x="3546" y="181"/>
                    <a:pt x="3550" y="196"/>
                    <a:pt x="3550" y="217"/>
                  </a:cubicBezTo>
                  <a:cubicBezTo>
                    <a:pt x="3550" y="386"/>
                    <a:pt x="3550" y="386"/>
                    <a:pt x="3550" y="386"/>
                  </a:cubicBezTo>
                  <a:lnTo>
                    <a:pt x="3609" y="386"/>
                  </a:lnTo>
                  <a:close/>
                  <a:moveTo>
                    <a:pt x="206" y="717"/>
                  </a:moveTo>
                  <a:cubicBezTo>
                    <a:pt x="223" y="732"/>
                    <a:pt x="232" y="756"/>
                    <a:pt x="232" y="789"/>
                  </a:cubicBezTo>
                  <a:cubicBezTo>
                    <a:pt x="232" y="973"/>
                    <a:pt x="232" y="973"/>
                    <a:pt x="232" y="973"/>
                  </a:cubicBezTo>
                  <a:cubicBezTo>
                    <a:pt x="191" y="973"/>
                    <a:pt x="191" y="973"/>
                    <a:pt x="191" y="973"/>
                  </a:cubicBezTo>
                  <a:cubicBezTo>
                    <a:pt x="179" y="935"/>
                    <a:pt x="179" y="935"/>
                    <a:pt x="179" y="935"/>
                  </a:cubicBezTo>
                  <a:cubicBezTo>
                    <a:pt x="177" y="935"/>
                    <a:pt x="177" y="935"/>
                    <a:pt x="177" y="935"/>
                  </a:cubicBezTo>
                  <a:cubicBezTo>
                    <a:pt x="164" y="952"/>
                    <a:pt x="150" y="963"/>
                    <a:pt x="137" y="969"/>
                  </a:cubicBezTo>
                  <a:cubicBezTo>
                    <a:pt x="124" y="975"/>
                    <a:pt x="106" y="978"/>
                    <a:pt x="86" y="978"/>
                  </a:cubicBezTo>
                  <a:cubicBezTo>
                    <a:pt x="59" y="978"/>
                    <a:pt x="38" y="971"/>
                    <a:pt x="22" y="957"/>
                  </a:cubicBezTo>
                  <a:cubicBezTo>
                    <a:pt x="7" y="942"/>
                    <a:pt x="0" y="922"/>
                    <a:pt x="0" y="895"/>
                  </a:cubicBezTo>
                  <a:cubicBezTo>
                    <a:pt x="0" y="867"/>
                    <a:pt x="10" y="845"/>
                    <a:pt x="31" y="831"/>
                  </a:cubicBezTo>
                  <a:cubicBezTo>
                    <a:pt x="52" y="817"/>
                    <a:pt x="84" y="809"/>
                    <a:pt x="127" y="807"/>
                  </a:cubicBezTo>
                  <a:cubicBezTo>
                    <a:pt x="174" y="806"/>
                    <a:pt x="174" y="806"/>
                    <a:pt x="174" y="806"/>
                  </a:cubicBezTo>
                  <a:cubicBezTo>
                    <a:pt x="174" y="791"/>
                    <a:pt x="174" y="791"/>
                    <a:pt x="174" y="791"/>
                  </a:cubicBezTo>
                  <a:cubicBezTo>
                    <a:pt x="174" y="774"/>
                    <a:pt x="170" y="761"/>
                    <a:pt x="162" y="752"/>
                  </a:cubicBezTo>
                  <a:cubicBezTo>
                    <a:pt x="154" y="743"/>
                    <a:pt x="141" y="739"/>
                    <a:pt x="124" y="739"/>
                  </a:cubicBezTo>
                  <a:cubicBezTo>
                    <a:pt x="110" y="739"/>
                    <a:pt x="97" y="741"/>
                    <a:pt x="84" y="745"/>
                  </a:cubicBezTo>
                  <a:cubicBezTo>
                    <a:pt x="71" y="749"/>
                    <a:pt x="59" y="754"/>
                    <a:pt x="47" y="760"/>
                  </a:cubicBezTo>
                  <a:cubicBezTo>
                    <a:pt x="28" y="718"/>
                    <a:pt x="28" y="718"/>
                    <a:pt x="28" y="718"/>
                  </a:cubicBezTo>
                  <a:cubicBezTo>
                    <a:pt x="43" y="711"/>
                    <a:pt x="59" y="705"/>
                    <a:pt x="77" y="701"/>
                  </a:cubicBezTo>
                  <a:cubicBezTo>
                    <a:pt x="94" y="696"/>
                    <a:pt x="111" y="694"/>
                    <a:pt x="127" y="694"/>
                  </a:cubicBezTo>
                  <a:cubicBezTo>
                    <a:pt x="162" y="694"/>
                    <a:pt x="188" y="702"/>
                    <a:pt x="206" y="717"/>
                  </a:cubicBezTo>
                  <a:close/>
                  <a:moveTo>
                    <a:pt x="174" y="843"/>
                  </a:moveTo>
                  <a:cubicBezTo>
                    <a:pt x="139" y="844"/>
                    <a:pt x="139" y="844"/>
                    <a:pt x="139" y="844"/>
                  </a:cubicBezTo>
                  <a:cubicBezTo>
                    <a:pt x="111" y="845"/>
                    <a:pt x="91" y="850"/>
                    <a:pt x="79" y="858"/>
                  </a:cubicBezTo>
                  <a:cubicBezTo>
                    <a:pt x="66" y="866"/>
                    <a:pt x="60" y="879"/>
                    <a:pt x="60" y="895"/>
                  </a:cubicBezTo>
                  <a:cubicBezTo>
                    <a:pt x="60" y="908"/>
                    <a:pt x="64" y="917"/>
                    <a:pt x="71" y="924"/>
                  </a:cubicBezTo>
                  <a:cubicBezTo>
                    <a:pt x="78" y="930"/>
                    <a:pt x="89" y="934"/>
                    <a:pt x="104" y="934"/>
                  </a:cubicBezTo>
                  <a:cubicBezTo>
                    <a:pt x="125" y="934"/>
                    <a:pt x="142" y="928"/>
                    <a:pt x="155" y="916"/>
                  </a:cubicBezTo>
                  <a:cubicBezTo>
                    <a:pt x="168" y="904"/>
                    <a:pt x="174" y="888"/>
                    <a:pt x="174" y="866"/>
                  </a:cubicBezTo>
                  <a:lnTo>
                    <a:pt x="174" y="843"/>
                  </a:lnTo>
                  <a:close/>
                  <a:moveTo>
                    <a:pt x="490" y="717"/>
                  </a:moveTo>
                  <a:cubicBezTo>
                    <a:pt x="508" y="732"/>
                    <a:pt x="516" y="756"/>
                    <a:pt x="516" y="789"/>
                  </a:cubicBezTo>
                  <a:cubicBezTo>
                    <a:pt x="516" y="973"/>
                    <a:pt x="516" y="973"/>
                    <a:pt x="516" y="973"/>
                  </a:cubicBezTo>
                  <a:cubicBezTo>
                    <a:pt x="475" y="973"/>
                    <a:pt x="475" y="973"/>
                    <a:pt x="475" y="973"/>
                  </a:cubicBezTo>
                  <a:cubicBezTo>
                    <a:pt x="463" y="935"/>
                    <a:pt x="463" y="935"/>
                    <a:pt x="463" y="935"/>
                  </a:cubicBezTo>
                  <a:cubicBezTo>
                    <a:pt x="461" y="935"/>
                    <a:pt x="461" y="935"/>
                    <a:pt x="461" y="935"/>
                  </a:cubicBezTo>
                  <a:cubicBezTo>
                    <a:pt x="448" y="952"/>
                    <a:pt x="435" y="963"/>
                    <a:pt x="421" y="969"/>
                  </a:cubicBezTo>
                  <a:cubicBezTo>
                    <a:pt x="408" y="975"/>
                    <a:pt x="391" y="978"/>
                    <a:pt x="370" y="978"/>
                  </a:cubicBezTo>
                  <a:cubicBezTo>
                    <a:pt x="343" y="978"/>
                    <a:pt x="322" y="971"/>
                    <a:pt x="307" y="957"/>
                  </a:cubicBezTo>
                  <a:cubicBezTo>
                    <a:pt x="292" y="942"/>
                    <a:pt x="284" y="922"/>
                    <a:pt x="284" y="895"/>
                  </a:cubicBezTo>
                  <a:cubicBezTo>
                    <a:pt x="284" y="867"/>
                    <a:pt x="294" y="845"/>
                    <a:pt x="315" y="831"/>
                  </a:cubicBezTo>
                  <a:cubicBezTo>
                    <a:pt x="336" y="817"/>
                    <a:pt x="368" y="809"/>
                    <a:pt x="411" y="807"/>
                  </a:cubicBezTo>
                  <a:cubicBezTo>
                    <a:pt x="459" y="806"/>
                    <a:pt x="459" y="806"/>
                    <a:pt x="459" y="806"/>
                  </a:cubicBezTo>
                  <a:cubicBezTo>
                    <a:pt x="459" y="791"/>
                    <a:pt x="459" y="791"/>
                    <a:pt x="459" y="791"/>
                  </a:cubicBezTo>
                  <a:cubicBezTo>
                    <a:pt x="459" y="774"/>
                    <a:pt x="455" y="761"/>
                    <a:pt x="446" y="752"/>
                  </a:cubicBezTo>
                  <a:cubicBezTo>
                    <a:pt x="438" y="743"/>
                    <a:pt x="426" y="739"/>
                    <a:pt x="408" y="739"/>
                  </a:cubicBezTo>
                  <a:cubicBezTo>
                    <a:pt x="394" y="739"/>
                    <a:pt x="381" y="741"/>
                    <a:pt x="368" y="745"/>
                  </a:cubicBezTo>
                  <a:cubicBezTo>
                    <a:pt x="355" y="749"/>
                    <a:pt x="343" y="754"/>
                    <a:pt x="331" y="760"/>
                  </a:cubicBezTo>
                  <a:cubicBezTo>
                    <a:pt x="312" y="718"/>
                    <a:pt x="312" y="718"/>
                    <a:pt x="312" y="718"/>
                  </a:cubicBezTo>
                  <a:cubicBezTo>
                    <a:pt x="327" y="711"/>
                    <a:pt x="343" y="705"/>
                    <a:pt x="361" y="701"/>
                  </a:cubicBezTo>
                  <a:cubicBezTo>
                    <a:pt x="378" y="696"/>
                    <a:pt x="395" y="694"/>
                    <a:pt x="411" y="694"/>
                  </a:cubicBezTo>
                  <a:cubicBezTo>
                    <a:pt x="446" y="694"/>
                    <a:pt x="472" y="702"/>
                    <a:pt x="490" y="717"/>
                  </a:cubicBezTo>
                  <a:close/>
                  <a:moveTo>
                    <a:pt x="458" y="843"/>
                  </a:moveTo>
                  <a:cubicBezTo>
                    <a:pt x="423" y="844"/>
                    <a:pt x="423" y="844"/>
                    <a:pt x="423" y="844"/>
                  </a:cubicBezTo>
                  <a:cubicBezTo>
                    <a:pt x="396" y="845"/>
                    <a:pt x="376" y="850"/>
                    <a:pt x="363" y="858"/>
                  </a:cubicBezTo>
                  <a:cubicBezTo>
                    <a:pt x="351" y="866"/>
                    <a:pt x="344" y="879"/>
                    <a:pt x="344" y="895"/>
                  </a:cubicBezTo>
                  <a:cubicBezTo>
                    <a:pt x="344" y="908"/>
                    <a:pt x="348" y="917"/>
                    <a:pt x="355" y="924"/>
                  </a:cubicBezTo>
                  <a:cubicBezTo>
                    <a:pt x="363" y="930"/>
                    <a:pt x="374" y="934"/>
                    <a:pt x="388" y="934"/>
                  </a:cubicBezTo>
                  <a:cubicBezTo>
                    <a:pt x="409" y="934"/>
                    <a:pt x="426" y="928"/>
                    <a:pt x="439" y="916"/>
                  </a:cubicBezTo>
                  <a:cubicBezTo>
                    <a:pt x="452" y="904"/>
                    <a:pt x="458" y="888"/>
                    <a:pt x="458" y="866"/>
                  </a:cubicBezTo>
                  <a:lnTo>
                    <a:pt x="458" y="843"/>
                  </a:lnTo>
                  <a:close/>
                  <a:moveTo>
                    <a:pt x="730" y="694"/>
                  </a:moveTo>
                  <a:cubicBezTo>
                    <a:pt x="712" y="694"/>
                    <a:pt x="695" y="698"/>
                    <a:pt x="679" y="705"/>
                  </a:cubicBezTo>
                  <a:cubicBezTo>
                    <a:pt x="664" y="712"/>
                    <a:pt x="653" y="722"/>
                    <a:pt x="644" y="735"/>
                  </a:cubicBezTo>
                  <a:cubicBezTo>
                    <a:pt x="641" y="735"/>
                    <a:pt x="641" y="735"/>
                    <a:pt x="641" y="735"/>
                  </a:cubicBezTo>
                  <a:cubicBezTo>
                    <a:pt x="633" y="699"/>
                    <a:pt x="633" y="699"/>
                    <a:pt x="633" y="699"/>
                  </a:cubicBezTo>
                  <a:cubicBezTo>
                    <a:pt x="588" y="699"/>
                    <a:pt x="588" y="699"/>
                    <a:pt x="588" y="699"/>
                  </a:cubicBezTo>
                  <a:cubicBezTo>
                    <a:pt x="588" y="973"/>
                    <a:pt x="588" y="973"/>
                    <a:pt x="588" y="973"/>
                  </a:cubicBezTo>
                  <a:cubicBezTo>
                    <a:pt x="646" y="973"/>
                    <a:pt x="646" y="973"/>
                    <a:pt x="646" y="973"/>
                  </a:cubicBezTo>
                  <a:cubicBezTo>
                    <a:pt x="646" y="837"/>
                    <a:pt x="646" y="837"/>
                    <a:pt x="646" y="837"/>
                  </a:cubicBezTo>
                  <a:cubicBezTo>
                    <a:pt x="646" y="803"/>
                    <a:pt x="651" y="778"/>
                    <a:pt x="663" y="764"/>
                  </a:cubicBezTo>
                  <a:cubicBezTo>
                    <a:pt x="674" y="749"/>
                    <a:pt x="692" y="742"/>
                    <a:pt x="717" y="742"/>
                  </a:cubicBezTo>
                  <a:cubicBezTo>
                    <a:pt x="735" y="742"/>
                    <a:pt x="749" y="747"/>
                    <a:pt x="757" y="758"/>
                  </a:cubicBezTo>
                  <a:cubicBezTo>
                    <a:pt x="766" y="768"/>
                    <a:pt x="770" y="784"/>
                    <a:pt x="770" y="805"/>
                  </a:cubicBezTo>
                  <a:cubicBezTo>
                    <a:pt x="770" y="973"/>
                    <a:pt x="770" y="973"/>
                    <a:pt x="770" y="973"/>
                  </a:cubicBezTo>
                  <a:cubicBezTo>
                    <a:pt x="829" y="973"/>
                    <a:pt x="829" y="973"/>
                    <a:pt x="829" y="973"/>
                  </a:cubicBezTo>
                  <a:cubicBezTo>
                    <a:pt x="829" y="795"/>
                    <a:pt x="829" y="795"/>
                    <a:pt x="829" y="795"/>
                  </a:cubicBezTo>
                  <a:cubicBezTo>
                    <a:pt x="829" y="728"/>
                    <a:pt x="796" y="694"/>
                    <a:pt x="730" y="694"/>
                  </a:cubicBezTo>
                  <a:close/>
                  <a:moveTo>
                    <a:pt x="1158" y="699"/>
                  </a:moveTo>
                  <a:cubicBezTo>
                    <a:pt x="1253" y="699"/>
                    <a:pt x="1253" y="699"/>
                    <a:pt x="1253" y="699"/>
                  </a:cubicBezTo>
                  <a:cubicBezTo>
                    <a:pt x="1253" y="731"/>
                    <a:pt x="1253" y="731"/>
                    <a:pt x="1253" y="731"/>
                  </a:cubicBezTo>
                  <a:cubicBezTo>
                    <a:pt x="1206" y="740"/>
                    <a:pt x="1206" y="740"/>
                    <a:pt x="1206" y="740"/>
                  </a:cubicBezTo>
                  <a:cubicBezTo>
                    <a:pt x="1210" y="746"/>
                    <a:pt x="1214" y="753"/>
                    <a:pt x="1216" y="761"/>
                  </a:cubicBezTo>
                  <a:cubicBezTo>
                    <a:pt x="1219" y="770"/>
                    <a:pt x="1221" y="779"/>
                    <a:pt x="1221" y="788"/>
                  </a:cubicBezTo>
                  <a:cubicBezTo>
                    <a:pt x="1221" y="816"/>
                    <a:pt x="1211" y="839"/>
                    <a:pt x="1191" y="855"/>
                  </a:cubicBezTo>
                  <a:cubicBezTo>
                    <a:pt x="1172" y="871"/>
                    <a:pt x="1145" y="879"/>
                    <a:pt x="1111" y="879"/>
                  </a:cubicBezTo>
                  <a:cubicBezTo>
                    <a:pt x="1102" y="879"/>
                    <a:pt x="1094" y="878"/>
                    <a:pt x="1087" y="877"/>
                  </a:cubicBezTo>
                  <a:cubicBezTo>
                    <a:pt x="1075" y="885"/>
                    <a:pt x="1068" y="894"/>
                    <a:pt x="1068" y="904"/>
                  </a:cubicBezTo>
                  <a:cubicBezTo>
                    <a:pt x="1068" y="911"/>
                    <a:pt x="1071" y="915"/>
                    <a:pt x="1077" y="919"/>
                  </a:cubicBezTo>
                  <a:cubicBezTo>
                    <a:pt x="1083" y="922"/>
                    <a:pt x="1094" y="923"/>
                    <a:pt x="1109" y="923"/>
                  </a:cubicBezTo>
                  <a:cubicBezTo>
                    <a:pt x="1157" y="923"/>
                    <a:pt x="1157" y="923"/>
                    <a:pt x="1157" y="923"/>
                  </a:cubicBezTo>
                  <a:cubicBezTo>
                    <a:pt x="1187" y="923"/>
                    <a:pt x="1210" y="930"/>
                    <a:pt x="1226" y="943"/>
                  </a:cubicBezTo>
                  <a:cubicBezTo>
                    <a:pt x="1242" y="955"/>
                    <a:pt x="1250" y="974"/>
                    <a:pt x="1250" y="998"/>
                  </a:cubicBezTo>
                  <a:cubicBezTo>
                    <a:pt x="1250" y="1029"/>
                    <a:pt x="1237" y="1053"/>
                    <a:pt x="1211" y="1070"/>
                  </a:cubicBezTo>
                  <a:cubicBezTo>
                    <a:pt x="1186" y="1087"/>
                    <a:pt x="1149" y="1095"/>
                    <a:pt x="1100" y="1095"/>
                  </a:cubicBezTo>
                  <a:cubicBezTo>
                    <a:pt x="1063" y="1095"/>
                    <a:pt x="1034" y="1089"/>
                    <a:pt x="1015" y="1076"/>
                  </a:cubicBezTo>
                  <a:cubicBezTo>
                    <a:pt x="995" y="1062"/>
                    <a:pt x="985" y="1044"/>
                    <a:pt x="985" y="1019"/>
                  </a:cubicBezTo>
                  <a:cubicBezTo>
                    <a:pt x="985" y="1002"/>
                    <a:pt x="991" y="988"/>
                    <a:pt x="1001" y="977"/>
                  </a:cubicBezTo>
                  <a:cubicBezTo>
                    <a:pt x="1012" y="965"/>
                    <a:pt x="1027" y="957"/>
                    <a:pt x="1046" y="953"/>
                  </a:cubicBezTo>
                  <a:cubicBezTo>
                    <a:pt x="1038" y="949"/>
                    <a:pt x="1032" y="944"/>
                    <a:pt x="1027" y="937"/>
                  </a:cubicBezTo>
                  <a:cubicBezTo>
                    <a:pt x="1022" y="929"/>
                    <a:pt x="1019" y="922"/>
                    <a:pt x="1019" y="914"/>
                  </a:cubicBezTo>
                  <a:cubicBezTo>
                    <a:pt x="1019" y="903"/>
                    <a:pt x="1022" y="895"/>
                    <a:pt x="1028" y="888"/>
                  </a:cubicBezTo>
                  <a:cubicBezTo>
                    <a:pt x="1034" y="880"/>
                    <a:pt x="1042" y="873"/>
                    <a:pt x="1054" y="866"/>
                  </a:cubicBezTo>
                  <a:cubicBezTo>
                    <a:pt x="1039" y="860"/>
                    <a:pt x="1028" y="850"/>
                    <a:pt x="1019" y="837"/>
                  </a:cubicBezTo>
                  <a:cubicBezTo>
                    <a:pt x="1010" y="823"/>
                    <a:pt x="1006" y="807"/>
                    <a:pt x="1006" y="788"/>
                  </a:cubicBezTo>
                  <a:cubicBezTo>
                    <a:pt x="1006" y="758"/>
                    <a:pt x="1015" y="735"/>
                    <a:pt x="1034" y="719"/>
                  </a:cubicBezTo>
                  <a:cubicBezTo>
                    <a:pt x="1053" y="703"/>
                    <a:pt x="1079" y="694"/>
                    <a:pt x="1114" y="694"/>
                  </a:cubicBezTo>
                  <a:cubicBezTo>
                    <a:pt x="1122" y="694"/>
                    <a:pt x="1130" y="695"/>
                    <a:pt x="1138" y="696"/>
                  </a:cubicBezTo>
                  <a:cubicBezTo>
                    <a:pt x="1147" y="697"/>
                    <a:pt x="1153" y="698"/>
                    <a:pt x="1158" y="699"/>
                  </a:cubicBezTo>
                  <a:close/>
                  <a:moveTo>
                    <a:pt x="1052" y="984"/>
                  </a:moveTo>
                  <a:cubicBezTo>
                    <a:pt x="1042" y="992"/>
                    <a:pt x="1037" y="1003"/>
                    <a:pt x="1037" y="1016"/>
                  </a:cubicBezTo>
                  <a:cubicBezTo>
                    <a:pt x="1037" y="1029"/>
                    <a:pt x="1043" y="1038"/>
                    <a:pt x="1054" y="1045"/>
                  </a:cubicBezTo>
                  <a:cubicBezTo>
                    <a:pt x="1066" y="1052"/>
                    <a:pt x="1081" y="1055"/>
                    <a:pt x="1102" y="1055"/>
                  </a:cubicBezTo>
                  <a:cubicBezTo>
                    <a:pt x="1134" y="1055"/>
                    <a:pt x="1157" y="1051"/>
                    <a:pt x="1173" y="1042"/>
                  </a:cubicBezTo>
                  <a:cubicBezTo>
                    <a:pt x="1188" y="1033"/>
                    <a:pt x="1196" y="1021"/>
                    <a:pt x="1196" y="1005"/>
                  </a:cubicBezTo>
                  <a:cubicBezTo>
                    <a:pt x="1196" y="994"/>
                    <a:pt x="1192" y="985"/>
                    <a:pt x="1183" y="980"/>
                  </a:cubicBezTo>
                  <a:cubicBezTo>
                    <a:pt x="1175" y="975"/>
                    <a:pt x="1159" y="972"/>
                    <a:pt x="1136" y="972"/>
                  </a:cubicBezTo>
                  <a:cubicBezTo>
                    <a:pt x="1092" y="972"/>
                    <a:pt x="1092" y="972"/>
                    <a:pt x="1092" y="972"/>
                  </a:cubicBezTo>
                  <a:cubicBezTo>
                    <a:pt x="1075" y="972"/>
                    <a:pt x="1062" y="976"/>
                    <a:pt x="1052" y="984"/>
                  </a:cubicBezTo>
                  <a:close/>
                  <a:moveTo>
                    <a:pt x="1164" y="788"/>
                  </a:moveTo>
                  <a:cubicBezTo>
                    <a:pt x="1164" y="770"/>
                    <a:pt x="1160" y="756"/>
                    <a:pt x="1152" y="746"/>
                  </a:cubicBezTo>
                  <a:cubicBezTo>
                    <a:pt x="1143" y="737"/>
                    <a:pt x="1131" y="732"/>
                    <a:pt x="1114" y="732"/>
                  </a:cubicBezTo>
                  <a:cubicBezTo>
                    <a:pt x="1097" y="732"/>
                    <a:pt x="1084" y="737"/>
                    <a:pt x="1075" y="746"/>
                  </a:cubicBezTo>
                  <a:cubicBezTo>
                    <a:pt x="1067" y="756"/>
                    <a:pt x="1062" y="770"/>
                    <a:pt x="1062" y="788"/>
                  </a:cubicBezTo>
                  <a:cubicBezTo>
                    <a:pt x="1062" y="805"/>
                    <a:pt x="1067" y="819"/>
                    <a:pt x="1076" y="828"/>
                  </a:cubicBezTo>
                  <a:cubicBezTo>
                    <a:pt x="1084" y="837"/>
                    <a:pt x="1097" y="842"/>
                    <a:pt x="1114" y="842"/>
                  </a:cubicBezTo>
                  <a:cubicBezTo>
                    <a:pt x="1147" y="842"/>
                    <a:pt x="1164" y="824"/>
                    <a:pt x="1164" y="788"/>
                  </a:cubicBezTo>
                  <a:close/>
                  <a:moveTo>
                    <a:pt x="1502" y="733"/>
                  </a:moveTo>
                  <a:cubicBezTo>
                    <a:pt x="1525" y="758"/>
                    <a:pt x="1536" y="793"/>
                    <a:pt x="1536" y="836"/>
                  </a:cubicBezTo>
                  <a:cubicBezTo>
                    <a:pt x="1536" y="881"/>
                    <a:pt x="1525" y="916"/>
                    <a:pt x="1502" y="941"/>
                  </a:cubicBezTo>
                  <a:cubicBezTo>
                    <a:pt x="1479" y="966"/>
                    <a:pt x="1447" y="978"/>
                    <a:pt x="1406" y="978"/>
                  </a:cubicBezTo>
                  <a:cubicBezTo>
                    <a:pt x="1380" y="978"/>
                    <a:pt x="1358" y="973"/>
                    <a:pt x="1338" y="961"/>
                  </a:cubicBezTo>
                  <a:cubicBezTo>
                    <a:pt x="1318" y="950"/>
                    <a:pt x="1303" y="933"/>
                    <a:pt x="1293" y="911"/>
                  </a:cubicBezTo>
                  <a:cubicBezTo>
                    <a:pt x="1282" y="890"/>
                    <a:pt x="1277" y="865"/>
                    <a:pt x="1277" y="836"/>
                  </a:cubicBezTo>
                  <a:cubicBezTo>
                    <a:pt x="1277" y="792"/>
                    <a:pt x="1288" y="757"/>
                    <a:pt x="1311" y="732"/>
                  </a:cubicBezTo>
                  <a:cubicBezTo>
                    <a:pt x="1334" y="707"/>
                    <a:pt x="1366" y="694"/>
                    <a:pt x="1408" y="694"/>
                  </a:cubicBezTo>
                  <a:cubicBezTo>
                    <a:pt x="1447" y="694"/>
                    <a:pt x="1478" y="707"/>
                    <a:pt x="1502" y="733"/>
                  </a:cubicBezTo>
                  <a:close/>
                  <a:moveTo>
                    <a:pt x="1476" y="836"/>
                  </a:moveTo>
                  <a:cubicBezTo>
                    <a:pt x="1476" y="773"/>
                    <a:pt x="1453" y="742"/>
                    <a:pt x="1406" y="742"/>
                  </a:cubicBezTo>
                  <a:cubicBezTo>
                    <a:pt x="1382" y="742"/>
                    <a:pt x="1364" y="750"/>
                    <a:pt x="1353" y="766"/>
                  </a:cubicBezTo>
                  <a:cubicBezTo>
                    <a:pt x="1342" y="783"/>
                    <a:pt x="1337" y="806"/>
                    <a:pt x="1337" y="836"/>
                  </a:cubicBezTo>
                  <a:cubicBezTo>
                    <a:pt x="1337" y="899"/>
                    <a:pt x="1360" y="931"/>
                    <a:pt x="1407" y="931"/>
                  </a:cubicBezTo>
                  <a:cubicBezTo>
                    <a:pt x="1453" y="931"/>
                    <a:pt x="1476" y="899"/>
                    <a:pt x="1476" y="836"/>
                  </a:cubicBezTo>
                  <a:close/>
                  <a:moveTo>
                    <a:pt x="1788" y="727"/>
                  </a:moveTo>
                  <a:cubicBezTo>
                    <a:pt x="1809" y="749"/>
                    <a:pt x="1819" y="780"/>
                    <a:pt x="1819" y="818"/>
                  </a:cubicBezTo>
                  <a:cubicBezTo>
                    <a:pt x="1819" y="850"/>
                    <a:pt x="1819" y="850"/>
                    <a:pt x="1819" y="850"/>
                  </a:cubicBezTo>
                  <a:cubicBezTo>
                    <a:pt x="1637" y="850"/>
                    <a:pt x="1637" y="850"/>
                    <a:pt x="1637" y="850"/>
                  </a:cubicBezTo>
                  <a:cubicBezTo>
                    <a:pt x="1638" y="876"/>
                    <a:pt x="1645" y="897"/>
                    <a:pt x="1658" y="911"/>
                  </a:cubicBezTo>
                  <a:cubicBezTo>
                    <a:pt x="1672" y="925"/>
                    <a:pt x="1691" y="932"/>
                    <a:pt x="1716" y="932"/>
                  </a:cubicBezTo>
                  <a:cubicBezTo>
                    <a:pt x="1732" y="932"/>
                    <a:pt x="1747" y="931"/>
                    <a:pt x="1761" y="928"/>
                  </a:cubicBezTo>
                  <a:cubicBezTo>
                    <a:pt x="1775" y="925"/>
                    <a:pt x="1790" y="920"/>
                    <a:pt x="1806" y="913"/>
                  </a:cubicBezTo>
                  <a:cubicBezTo>
                    <a:pt x="1806" y="960"/>
                    <a:pt x="1806" y="960"/>
                    <a:pt x="1806" y="960"/>
                  </a:cubicBezTo>
                  <a:cubicBezTo>
                    <a:pt x="1791" y="967"/>
                    <a:pt x="1777" y="971"/>
                    <a:pt x="1763" y="974"/>
                  </a:cubicBezTo>
                  <a:cubicBezTo>
                    <a:pt x="1748" y="977"/>
                    <a:pt x="1731" y="978"/>
                    <a:pt x="1713" y="978"/>
                  </a:cubicBezTo>
                  <a:cubicBezTo>
                    <a:pt x="1670" y="978"/>
                    <a:pt x="1637" y="966"/>
                    <a:pt x="1613" y="941"/>
                  </a:cubicBezTo>
                  <a:cubicBezTo>
                    <a:pt x="1589" y="916"/>
                    <a:pt x="1577" y="882"/>
                    <a:pt x="1577" y="838"/>
                  </a:cubicBezTo>
                  <a:cubicBezTo>
                    <a:pt x="1577" y="794"/>
                    <a:pt x="1588" y="758"/>
                    <a:pt x="1610" y="733"/>
                  </a:cubicBezTo>
                  <a:cubicBezTo>
                    <a:pt x="1633" y="707"/>
                    <a:pt x="1663" y="694"/>
                    <a:pt x="1702" y="694"/>
                  </a:cubicBezTo>
                  <a:cubicBezTo>
                    <a:pt x="1738" y="694"/>
                    <a:pt x="1767" y="705"/>
                    <a:pt x="1788" y="727"/>
                  </a:cubicBezTo>
                  <a:close/>
                  <a:moveTo>
                    <a:pt x="1762" y="807"/>
                  </a:moveTo>
                  <a:cubicBezTo>
                    <a:pt x="1762" y="785"/>
                    <a:pt x="1756" y="768"/>
                    <a:pt x="1746" y="756"/>
                  </a:cubicBezTo>
                  <a:cubicBezTo>
                    <a:pt x="1735" y="744"/>
                    <a:pt x="1721" y="739"/>
                    <a:pt x="1702" y="739"/>
                  </a:cubicBezTo>
                  <a:cubicBezTo>
                    <a:pt x="1684" y="739"/>
                    <a:pt x="1669" y="744"/>
                    <a:pt x="1658" y="756"/>
                  </a:cubicBezTo>
                  <a:cubicBezTo>
                    <a:pt x="1646" y="768"/>
                    <a:pt x="1640" y="785"/>
                    <a:pt x="1638" y="807"/>
                  </a:cubicBezTo>
                  <a:lnTo>
                    <a:pt x="1762" y="807"/>
                  </a:lnTo>
                  <a:close/>
                  <a:moveTo>
                    <a:pt x="2050" y="588"/>
                  </a:moveTo>
                  <a:cubicBezTo>
                    <a:pt x="2108" y="588"/>
                    <a:pt x="2108" y="588"/>
                    <a:pt x="2108" y="588"/>
                  </a:cubicBezTo>
                  <a:cubicBezTo>
                    <a:pt x="2108" y="974"/>
                    <a:pt x="2108" y="974"/>
                    <a:pt x="2108" y="974"/>
                  </a:cubicBezTo>
                  <a:cubicBezTo>
                    <a:pt x="2063" y="974"/>
                    <a:pt x="2063" y="974"/>
                    <a:pt x="2063" y="974"/>
                  </a:cubicBezTo>
                  <a:cubicBezTo>
                    <a:pt x="2052" y="938"/>
                    <a:pt x="2052" y="938"/>
                    <a:pt x="2052" y="938"/>
                  </a:cubicBezTo>
                  <a:cubicBezTo>
                    <a:pt x="2050" y="938"/>
                    <a:pt x="2050" y="938"/>
                    <a:pt x="2050" y="938"/>
                  </a:cubicBezTo>
                  <a:cubicBezTo>
                    <a:pt x="2031" y="965"/>
                    <a:pt x="2004" y="978"/>
                    <a:pt x="1968" y="978"/>
                  </a:cubicBezTo>
                  <a:cubicBezTo>
                    <a:pt x="1934" y="978"/>
                    <a:pt x="1907" y="966"/>
                    <a:pt x="1888" y="941"/>
                  </a:cubicBezTo>
                  <a:cubicBezTo>
                    <a:pt x="1869" y="916"/>
                    <a:pt x="1859" y="882"/>
                    <a:pt x="1859" y="837"/>
                  </a:cubicBezTo>
                  <a:cubicBezTo>
                    <a:pt x="1859" y="792"/>
                    <a:pt x="1869" y="757"/>
                    <a:pt x="1888" y="732"/>
                  </a:cubicBezTo>
                  <a:cubicBezTo>
                    <a:pt x="1908" y="707"/>
                    <a:pt x="1934" y="695"/>
                    <a:pt x="1969" y="695"/>
                  </a:cubicBezTo>
                  <a:cubicBezTo>
                    <a:pt x="2005" y="695"/>
                    <a:pt x="2032" y="708"/>
                    <a:pt x="2051" y="734"/>
                  </a:cubicBezTo>
                  <a:cubicBezTo>
                    <a:pt x="2054" y="734"/>
                    <a:pt x="2054" y="734"/>
                    <a:pt x="2054" y="734"/>
                  </a:cubicBezTo>
                  <a:cubicBezTo>
                    <a:pt x="2051" y="715"/>
                    <a:pt x="2050" y="699"/>
                    <a:pt x="2050" y="688"/>
                  </a:cubicBezTo>
                  <a:lnTo>
                    <a:pt x="2050" y="588"/>
                  </a:lnTo>
                  <a:close/>
                  <a:moveTo>
                    <a:pt x="2052" y="837"/>
                  </a:moveTo>
                  <a:cubicBezTo>
                    <a:pt x="2052" y="803"/>
                    <a:pt x="2047" y="778"/>
                    <a:pt x="2036" y="764"/>
                  </a:cubicBezTo>
                  <a:cubicBezTo>
                    <a:pt x="2024" y="749"/>
                    <a:pt x="2007" y="742"/>
                    <a:pt x="1983" y="742"/>
                  </a:cubicBezTo>
                  <a:cubicBezTo>
                    <a:pt x="1962" y="742"/>
                    <a:pt x="1947" y="750"/>
                    <a:pt x="1936" y="767"/>
                  </a:cubicBezTo>
                  <a:cubicBezTo>
                    <a:pt x="1924" y="784"/>
                    <a:pt x="1919" y="807"/>
                    <a:pt x="1919" y="838"/>
                  </a:cubicBezTo>
                  <a:cubicBezTo>
                    <a:pt x="1919" y="868"/>
                    <a:pt x="1924" y="892"/>
                    <a:pt x="1935" y="907"/>
                  </a:cubicBezTo>
                  <a:cubicBezTo>
                    <a:pt x="1946" y="923"/>
                    <a:pt x="1962" y="931"/>
                    <a:pt x="1983" y="931"/>
                  </a:cubicBezTo>
                  <a:cubicBezTo>
                    <a:pt x="2007" y="931"/>
                    <a:pt x="2025" y="925"/>
                    <a:pt x="2036" y="911"/>
                  </a:cubicBezTo>
                  <a:cubicBezTo>
                    <a:pt x="2047" y="898"/>
                    <a:pt x="2052" y="876"/>
                    <a:pt x="2052" y="846"/>
                  </a:cubicBezTo>
                  <a:lnTo>
                    <a:pt x="2052" y="837"/>
                  </a:lnTo>
                  <a:close/>
                  <a:moveTo>
                    <a:pt x="2523" y="732"/>
                  </a:moveTo>
                  <a:cubicBezTo>
                    <a:pt x="2542" y="756"/>
                    <a:pt x="2552" y="791"/>
                    <a:pt x="2552" y="836"/>
                  </a:cubicBezTo>
                  <a:cubicBezTo>
                    <a:pt x="2552" y="881"/>
                    <a:pt x="2542" y="916"/>
                    <a:pt x="2522" y="941"/>
                  </a:cubicBezTo>
                  <a:cubicBezTo>
                    <a:pt x="2503" y="966"/>
                    <a:pt x="2476" y="978"/>
                    <a:pt x="2442" y="978"/>
                  </a:cubicBezTo>
                  <a:cubicBezTo>
                    <a:pt x="2407" y="978"/>
                    <a:pt x="2380" y="966"/>
                    <a:pt x="2361" y="941"/>
                  </a:cubicBezTo>
                  <a:cubicBezTo>
                    <a:pt x="2358" y="941"/>
                    <a:pt x="2358" y="941"/>
                    <a:pt x="2358" y="941"/>
                  </a:cubicBezTo>
                  <a:cubicBezTo>
                    <a:pt x="2360" y="964"/>
                    <a:pt x="2361" y="978"/>
                    <a:pt x="2361" y="983"/>
                  </a:cubicBezTo>
                  <a:cubicBezTo>
                    <a:pt x="2361" y="1095"/>
                    <a:pt x="2361" y="1095"/>
                    <a:pt x="2361" y="1095"/>
                  </a:cubicBezTo>
                  <a:cubicBezTo>
                    <a:pt x="2303" y="1095"/>
                    <a:pt x="2303" y="1095"/>
                    <a:pt x="2303" y="1095"/>
                  </a:cubicBezTo>
                  <a:cubicBezTo>
                    <a:pt x="2303" y="699"/>
                    <a:pt x="2303" y="699"/>
                    <a:pt x="2303" y="699"/>
                  </a:cubicBezTo>
                  <a:cubicBezTo>
                    <a:pt x="2350" y="699"/>
                    <a:pt x="2350" y="699"/>
                    <a:pt x="2350" y="699"/>
                  </a:cubicBezTo>
                  <a:cubicBezTo>
                    <a:pt x="2351" y="705"/>
                    <a:pt x="2354" y="717"/>
                    <a:pt x="2358" y="736"/>
                  </a:cubicBezTo>
                  <a:cubicBezTo>
                    <a:pt x="2361" y="736"/>
                    <a:pt x="2361" y="736"/>
                    <a:pt x="2361" y="736"/>
                  </a:cubicBezTo>
                  <a:cubicBezTo>
                    <a:pt x="2379" y="708"/>
                    <a:pt x="2407" y="694"/>
                    <a:pt x="2443" y="694"/>
                  </a:cubicBezTo>
                  <a:cubicBezTo>
                    <a:pt x="2477" y="694"/>
                    <a:pt x="2504" y="707"/>
                    <a:pt x="2523" y="732"/>
                  </a:cubicBezTo>
                  <a:close/>
                  <a:moveTo>
                    <a:pt x="2492" y="835"/>
                  </a:moveTo>
                  <a:cubicBezTo>
                    <a:pt x="2492" y="805"/>
                    <a:pt x="2486" y="782"/>
                    <a:pt x="2476" y="766"/>
                  </a:cubicBezTo>
                  <a:cubicBezTo>
                    <a:pt x="2465" y="750"/>
                    <a:pt x="2449" y="742"/>
                    <a:pt x="2428" y="742"/>
                  </a:cubicBezTo>
                  <a:cubicBezTo>
                    <a:pt x="2405" y="742"/>
                    <a:pt x="2388" y="749"/>
                    <a:pt x="2377" y="762"/>
                  </a:cubicBezTo>
                  <a:cubicBezTo>
                    <a:pt x="2367" y="776"/>
                    <a:pt x="2361" y="798"/>
                    <a:pt x="2361" y="827"/>
                  </a:cubicBezTo>
                  <a:cubicBezTo>
                    <a:pt x="2361" y="836"/>
                    <a:pt x="2361" y="836"/>
                    <a:pt x="2361" y="836"/>
                  </a:cubicBezTo>
                  <a:cubicBezTo>
                    <a:pt x="2361" y="869"/>
                    <a:pt x="2367" y="893"/>
                    <a:pt x="2377" y="908"/>
                  </a:cubicBezTo>
                  <a:cubicBezTo>
                    <a:pt x="2388" y="923"/>
                    <a:pt x="2405" y="931"/>
                    <a:pt x="2429" y="931"/>
                  </a:cubicBezTo>
                  <a:cubicBezTo>
                    <a:pt x="2449" y="931"/>
                    <a:pt x="2465" y="923"/>
                    <a:pt x="2475" y="906"/>
                  </a:cubicBezTo>
                  <a:cubicBezTo>
                    <a:pt x="2486" y="890"/>
                    <a:pt x="2492" y="866"/>
                    <a:pt x="2492" y="835"/>
                  </a:cubicBezTo>
                  <a:close/>
                  <a:moveTo>
                    <a:pt x="2804" y="727"/>
                  </a:moveTo>
                  <a:cubicBezTo>
                    <a:pt x="2825" y="749"/>
                    <a:pt x="2835" y="780"/>
                    <a:pt x="2835" y="818"/>
                  </a:cubicBezTo>
                  <a:cubicBezTo>
                    <a:pt x="2835" y="850"/>
                    <a:pt x="2835" y="850"/>
                    <a:pt x="2835" y="850"/>
                  </a:cubicBezTo>
                  <a:cubicBezTo>
                    <a:pt x="2653" y="850"/>
                    <a:pt x="2653" y="850"/>
                    <a:pt x="2653" y="850"/>
                  </a:cubicBezTo>
                  <a:cubicBezTo>
                    <a:pt x="2653" y="876"/>
                    <a:pt x="2661" y="897"/>
                    <a:pt x="2674" y="911"/>
                  </a:cubicBezTo>
                  <a:cubicBezTo>
                    <a:pt x="2688" y="925"/>
                    <a:pt x="2707" y="932"/>
                    <a:pt x="2731" y="932"/>
                  </a:cubicBezTo>
                  <a:cubicBezTo>
                    <a:pt x="2748" y="932"/>
                    <a:pt x="2763" y="931"/>
                    <a:pt x="2777" y="928"/>
                  </a:cubicBezTo>
                  <a:cubicBezTo>
                    <a:pt x="2791" y="925"/>
                    <a:pt x="2806" y="920"/>
                    <a:pt x="2822" y="913"/>
                  </a:cubicBezTo>
                  <a:cubicBezTo>
                    <a:pt x="2822" y="960"/>
                    <a:pt x="2822" y="960"/>
                    <a:pt x="2822" y="960"/>
                  </a:cubicBezTo>
                  <a:cubicBezTo>
                    <a:pt x="2807" y="967"/>
                    <a:pt x="2793" y="971"/>
                    <a:pt x="2779" y="974"/>
                  </a:cubicBezTo>
                  <a:cubicBezTo>
                    <a:pt x="2764" y="977"/>
                    <a:pt x="2747" y="978"/>
                    <a:pt x="2729" y="978"/>
                  </a:cubicBezTo>
                  <a:cubicBezTo>
                    <a:pt x="2686" y="978"/>
                    <a:pt x="2653" y="966"/>
                    <a:pt x="2629" y="941"/>
                  </a:cubicBezTo>
                  <a:cubicBezTo>
                    <a:pt x="2605" y="916"/>
                    <a:pt x="2593" y="882"/>
                    <a:pt x="2593" y="838"/>
                  </a:cubicBezTo>
                  <a:cubicBezTo>
                    <a:pt x="2593" y="794"/>
                    <a:pt x="2604" y="758"/>
                    <a:pt x="2626" y="733"/>
                  </a:cubicBezTo>
                  <a:cubicBezTo>
                    <a:pt x="2648" y="707"/>
                    <a:pt x="2679" y="694"/>
                    <a:pt x="2718" y="694"/>
                  </a:cubicBezTo>
                  <a:cubicBezTo>
                    <a:pt x="2754" y="694"/>
                    <a:pt x="2783" y="705"/>
                    <a:pt x="2804" y="727"/>
                  </a:cubicBezTo>
                  <a:close/>
                  <a:moveTo>
                    <a:pt x="2778" y="807"/>
                  </a:moveTo>
                  <a:cubicBezTo>
                    <a:pt x="2778" y="785"/>
                    <a:pt x="2772" y="768"/>
                    <a:pt x="2762" y="756"/>
                  </a:cubicBezTo>
                  <a:cubicBezTo>
                    <a:pt x="2751" y="744"/>
                    <a:pt x="2737" y="739"/>
                    <a:pt x="2718" y="739"/>
                  </a:cubicBezTo>
                  <a:cubicBezTo>
                    <a:pt x="2700" y="739"/>
                    <a:pt x="2685" y="744"/>
                    <a:pt x="2674" y="756"/>
                  </a:cubicBezTo>
                  <a:cubicBezTo>
                    <a:pt x="2662" y="768"/>
                    <a:pt x="2656" y="785"/>
                    <a:pt x="2654" y="807"/>
                  </a:cubicBezTo>
                  <a:lnTo>
                    <a:pt x="2778" y="807"/>
                  </a:lnTo>
                  <a:close/>
                  <a:moveTo>
                    <a:pt x="3034" y="694"/>
                  </a:moveTo>
                  <a:cubicBezTo>
                    <a:pt x="3015" y="694"/>
                    <a:pt x="2998" y="698"/>
                    <a:pt x="2983" y="705"/>
                  </a:cubicBezTo>
                  <a:cubicBezTo>
                    <a:pt x="2968" y="712"/>
                    <a:pt x="2956" y="722"/>
                    <a:pt x="2948" y="735"/>
                  </a:cubicBezTo>
                  <a:cubicBezTo>
                    <a:pt x="2945" y="735"/>
                    <a:pt x="2945" y="735"/>
                    <a:pt x="2945" y="735"/>
                  </a:cubicBezTo>
                  <a:cubicBezTo>
                    <a:pt x="2937" y="699"/>
                    <a:pt x="2937" y="699"/>
                    <a:pt x="2937" y="699"/>
                  </a:cubicBezTo>
                  <a:cubicBezTo>
                    <a:pt x="2891" y="699"/>
                    <a:pt x="2891" y="699"/>
                    <a:pt x="2891" y="699"/>
                  </a:cubicBezTo>
                  <a:cubicBezTo>
                    <a:pt x="2891" y="973"/>
                    <a:pt x="2891" y="973"/>
                    <a:pt x="2891" y="973"/>
                  </a:cubicBezTo>
                  <a:cubicBezTo>
                    <a:pt x="2950" y="973"/>
                    <a:pt x="2950" y="973"/>
                    <a:pt x="2950" y="973"/>
                  </a:cubicBezTo>
                  <a:cubicBezTo>
                    <a:pt x="2950" y="837"/>
                    <a:pt x="2950" y="837"/>
                    <a:pt x="2950" y="837"/>
                  </a:cubicBezTo>
                  <a:cubicBezTo>
                    <a:pt x="2950" y="803"/>
                    <a:pt x="2955" y="778"/>
                    <a:pt x="2967" y="764"/>
                  </a:cubicBezTo>
                  <a:cubicBezTo>
                    <a:pt x="2978" y="749"/>
                    <a:pt x="2996" y="742"/>
                    <a:pt x="3021" y="742"/>
                  </a:cubicBezTo>
                  <a:cubicBezTo>
                    <a:pt x="3039" y="742"/>
                    <a:pt x="3053" y="747"/>
                    <a:pt x="3061" y="758"/>
                  </a:cubicBezTo>
                  <a:cubicBezTo>
                    <a:pt x="3070" y="768"/>
                    <a:pt x="3074" y="784"/>
                    <a:pt x="3074" y="805"/>
                  </a:cubicBezTo>
                  <a:cubicBezTo>
                    <a:pt x="3074" y="973"/>
                    <a:pt x="3074" y="973"/>
                    <a:pt x="3074" y="973"/>
                  </a:cubicBezTo>
                  <a:cubicBezTo>
                    <a:pt x="3132" y="973"/>
                    <a:pt x="3132" y="973"/>
                    <a:pt x="3132" y="973"/>
                  </a:cubicBezTo>
                  <a:cubicBezTo>
                    <a:pt x="3132" y="795"/>
                    <a:pt x="3132" y="795"/>
                    <a:pt x="3132" y="795"/>
                  </a:cubicBezTo>
                  <a:cubicBezTo>
                    <a:pt x="3132" y="728"/>
                    <a:pt x="3100" y="694"/>
                    <a:pt x="3034" y="694"/>
                  </a:cubicBezTo>
                  <a:close/>
                  <a:moveTo>
                    <a:pt x="3357" y="836"/>
                  </a:moveTo>
                  <a:cubicBezTo>
                    <a:pt x="3347" y="829"/>
                    <a:pt x="3330" y="821"/>
                    <a:pt x="3308" y="812"/>
                  </a:cubicBezTo>
                  <a:cubicBezTo>
                    <a:pt x="3281" y="802"/>
                    <a:pt x="3263" y="794"/>
                    <a:pt x="3255" y="788"/>
                  </a:cubicBezTo>
                  <a:cubicBezTo>
                    <a:pt x="3247" y="782"/>
                    <a:pt x="3243" y="774"/>
                    <a:pt x="3243" y="766"/>
                  </a:cubicBezTo>
                  <a:cubicBezTo>
                    <a:pt x="3243" y="748"/>
                    <a:pt x="3259" y="740"/>
                    <a:pt x="3289" y="740"/>
                  </a:cubicBezTo>
                  <a:cubicBezTo>
                    <a:pt x="3310" y="740"/>
                    <a:pt x="3334" y="746"/>
                    <a:pt x="3364" y="758"/>
                  </a:cubicBezTo>
                  <a:cubicBezTo>
                    <a:pt x="3383" y="714"/>
                    <a:pt x="3383" y="714"/>
                    <a:pt x="3383" y="714"/>
                  </a:cubicBezTo>
                  <a:cubicBezTo>
                    <a:pt x="3354" y="701"/>
                    <a:pt x="3324" y="694"/>
                    <a:pt x="3291" y="694"/>
                  </a:cubicBezTo>
                  <a:cubicBezTo>
                    <a:pt x="3259" y="694"/>
                    <a:pt x="3233" y="701"/>
                    <a:pt x="3214" y="714"/>
                  </a:cubicBezTo>
                  <a:cubicBezTo>
                    <a:pt x="3195" y="727"/>
                    <a:pt x="3186" y="745"/>
                    <a:pt x="3186" y="769"/>
                  </a:cubicBezTo>
                  <a:cubicBezTo>
                    <a:pt x="3186" y="788"/>
                    <a:pt x="3191" y="804"/>
                    <a:pt x="3203" y="816"/>
                  </a:cubicBezTo>
                  <a:cubicBezTo>
                    <a:pt x="3214" y="828"/>
                    <a:pt x="3235" y="841"/>
                    <a:pt x="3267" y="853"/>
                  </a:cubicBezTo>
                  <a:cubicBezTo>
                    <a:pt x="3283" y="859"/>
                    <a:pt x="3296" y="865"/>
                    <a:pt x="3305" y="870"/>
                  </a:cubicBezTo>
                  <a:cubicBezTo>
                    <a:pt x="3314" y="875"/>
                    <a:pt x="3320" y="879"/>
                    <a:pt x="3324" y="884"/>
                  </a:cubicBezTo>
                  <a:cubicBezTo>
                    <a:pt x="3328" y="889"/>
                    <a:pt x="3330" y="894"/>
                    <a:pt x="3330" y="901"/>
                  </a:cubicBezTo>
                  <a:cubicBezTo>
                    <a:pt x="3330" y="923"/>
                    <a:pt x="3312" y="934"/>
                    <a:pt x="3276" y="934"/>
                  </a:cubicBezTo>
                  <a:cubicBezTo>
                    <a:pt x="3249" y="934"/>
                    <a:pt x="3219" y="926"/>
                    <a:pt x="3186" y="912"/>
                  </a:cubicBezTo>
                  <a:cubicBezTo>
                    <a:pt x="3186" y="962"/>
                    <a:pt x="3186" y="962"/>
                    <a:pt x="3186" y="962"/>
                  </a:cubicBezTo>
                  <a:cubicBezTo>
                    <a:pt x="3209" y="973"/>
                    <a:pt x="3238" y="978"/>
                    <a:pt x="3274" y="978"/>
                  </a:cubicBezTo>
                  <a:cubicBezTo>
                    <a:pt x="3311" y="978"/>
                    <a:pt x="3339" y="971"/>
                    <a:pt x="3358" y="957"/>
                  </a:cubicBezTo>
                  <a:cubicBezTo>
                    <a:pt x="3378" y="943"/>
                    <a:pt x="3387" y="922"/>
                    <a:pt x="3387" y="895"/>
                  </a:cubicBezTo>
                  <a:cubicBezTo>
                    <a:pt x="3387" y="882"/>
                    <a:pt x="3385" y="871"/>
                    <a:pt x="3380" y="861"/>
                  </a:cubicBezTo>
                  <a:cubicBezTo>
                    <a:pt x="3375" y="852"/>
                    <a:pt x="3367" y="843"/>
                    <a:pt x="3357" y="836"/>
                  </a:cubicBezTo>
                  <a:close/>
                  <a:moveTo>
                    <a:pt x="3470" y="594"/>
                  </a:moveTo>
                  <a:cubicBezTo>
                    <a:pt x="3459" y="594"/>
                    <a:pt x="3451" y="597"/>
                    <a:pt x="3445" y="603"/>
                  </a:cubicBezTo>
                  <a:cubicBezTo>
                    <a:pt x="3440" y="608"/>
                    <a:pt x="3437" y="616"/>
                    <a:pt x="3437" y="627"/>
                  </a:cubicBezTo>
                  <a:cubicBezTo>
                    <a:pt x="3437" y="637"/>
                    <a:pt x="3440" y="645"/>
                    <a:pt x="3445" y="650"/>
                  </a:cubicBezTo>
                  <a:cubicBezTo>
                    <a:pt x="3451" y="656"/>
                    <a:pt x="3459" y="659"/>
                    <a:pt x="3470" y="659"/>
                  </a:cubicBezTo>
                  <a:cubicBezTo>
                    <a:pt x="3480" y="659"/>
                    <a:pt x="3488" y="656"/>
                    <a:pt x="3494" y="650"/>
                  </a:cubicBezTo>
                  <a:cubicBezTo>
                    <a:pt x="3499" y="645"/>
                    <a:pt x="3502" y="637"/>
                    <a:pt x="3502" y="627"/>
                  </a:cubicBezTo>
                  <a:cubicBezTo>
                    <a:pt x="3502" y="616"/>
                    <a:pt x="3499" y="608"/>
                    <a:pt x="3494" y="603"/>
                  </a:cubicBezTo>
                  <a:cubicBezTo>
                    <a:pt x="3488" y="597"/>
                    <a:pt x="3480" y="594"/>
                    <a:pt x="3470" y="594"/>
                  </a:cubicBezTo>
                  <a:close/>
                  <a:moveTo>
                    <a:pt x="3440" y="973"/>
                  </a:moveTo>
                  <a:cubicBezTo>
                    <a:pt x="3498" y="973"/>
                    <a:pt x="3498" y="973"/>
                    <a:pt x="3498" y="973"/>
                  </a:cubicBezTo>
                  <a:cubicBezTo>
                    <a:pt x="3498" y="699"/>
                    <a:pt x="3498" y="699"/>
                    <a:pt x="3498" y="699"/>
                  </a:cubicBezTo>
                  <a:cubicBezTo>
                    <a:pt x="3440" y="699"/>
                    <a:pt x="3440" y="699"/>
                    <a:pt x="3440" y="699"/>
                  </a:cubicBezTo>
                  <a:lnTo>
                    <a:pt x="3440" y="973"/>
                  </a:lnTo>
                  <a:close/>
                  <a:moveTo>
                    <a:pt x="3780" y="733"/>
                  </a:moveTo>
                  <a:cubicBezTo>
                    <a:pt x="3803" y="758"/>
                    <a:pt x="3815" y="793"/>
                    <a:pt x="3815" y="836"/>
                  </a:cubicBezTo>
                  <a:cubicBezTo>
                    <a:pt x="3815" y="881"/>
                    <a:pt x="3803" y="916"/>
                    <a:pt x="3780" y="941"/>
                  </a:cubicBezTo>
                  <a:cubicBezTo>
                    <a:pt x="3757" y="966"/>
                    <a:pt x="3725" y="978"/>
                    <a:pt x="3684" y="978"/>
                  </a:cubicBezTo>
                  <a:cubicBezTo>
                    <a:pt x="3659" y="978"/>
                    <a:pt x="3636" y="973"/>
                    <a:pt x="3616" y="961"/>
                  </a:cubicBezTo>
                  <a:cubicBezTo>
                    <a:pt x="3597" y="950"/>
                    <a:pt x="3582" y="933"/>
                    <a:pt x="3571" y="911"/>
                  </a:cubicBezTo>
                  <a:cubicBezTo>
                    <a:pt x="3560" y="890"/>
                    <a:pt x="3555" y="865"/>
                    <a:pt x="3555" y="836"/>
                  </a:cubicBezTo>
                  <a:cubicBezTo>
                    <a:pt x="3555" y="792"/>
                    <a:pt x="3567" y="757"/>
                    <a:pt x="3589" y="732"/>
                  </a:cubicBezTo>
                  <a:cubicBezTo>
                    <a:pt x="3612" y="707"/>
                    <a:pt x="3644" y="694"/>
                    <a:pt x="3686" y="694"/>
                  </a:cubicBezTo>
                  <a:cubicBezTo>
                    <a:pt x="3725" y="694"/>
                    <a:pt x="3757" y="707"/>
                    <a:pt x="3780" y="733"/>
                  </a:cubicBezTo>
                  <a:close/>
                  <a:moveTo>
                    <a:pt x="3755" y="836"/>
                  </a:moveTo>
                  <a:cubicBezTo>
                    <a:pt x="3755" y="773"/>
                    <a:pt x="3731" y="742"/>
                    <a:pt x="3685" y="742"/>
                  </a:cubicBezTo>
                  <a:cubicBezTo>
                    <a:pt x="3660" y="742"/>
                    <a:pt x="3643" y="750"/>
                    <a:pt x="3632" y="766"/>
                  </a:cubicBezTo>
                  <a:cubicBezTo>
                    <a:pt x="3621" y="783"/>
                    <a:pt x="3615" y="806"/>
                    <a:pt x="3615" y="836"/>
                  </a:cubicBezTo>
                  <a:cubicBezTo>
                    <a:pt x="3615" y="899"/>
                    <a:pt x="3638" y="931"/>
                    <a:pt x="3685" y="931"/>
                  </a:cubicBezTo>
                  <a:cubicBezTo>
                    <a:pt x="3731" y="931"/>
                    <a:pt x="3755" y="899"/>
                    <a:pt x="3755" y="836"/>
                  </a:cubicBezTo>
                  <a:close/>
                  <a:moveTo>
                    <a:pt x="4066" y="727"/>
                  </a:moveTo>
                  <a:cubicBezTo>
                    <a:pt x="4087" y="749"/>
                    <a:pt x="4098" y="780"/>
                    <a:pt x="4098" y="818"/>
                  </a:cubicBezTo>
                  <a:cubicBezTo>
                    <a:pt x="4098" y="850"/>
                    <a:pt x="4098" y="850"/>
                    <a:pt x="4098" y="850"/>
                  </a:cubicBezTo>
                  <a:cubicBezTo>
                    <a:pt x="3915" y="850"/>
                    <a:pt x="3915" y="850"/>
                    <a:pt x="3915" y="850"/>
                  </a:cubicBezTo>
                  <a:cubicBezTo>
                    <a:pt x="3916" y="876"/>
                    <a:pt x="3923" y="897"/>
                    <a:pt x="3936" y="911"/>
                  </a:cubicBezTo>
                  <a:cubicBezTo>
                    <a:pt x="3950" y="925"/>
                    <a:pt x="3969" y="932"/>
                    <a:pt x="3994" y="932"/>
                  </a:cubicBezTo>
                  <a:cubicBezTo>
                    <a:pt x="4010" y="932"/>
                    <a:pt x="4025" y="931"/>
                    <a:pt x="4039" y="928"/>
                  </a:cubicBezTo>
                  <a:cubicBezTo>
                    <a:pt x="4053" y="925"/>
                    <a:pt x="4068" y="920"/>
                    <a:pt x="4084" y="913"/>
                  </a:cubicBezTo>
                  <a:cubicBezTo>
                    <a:pt x="4084" y="960"/>
                    <a:pt x="4084" y="960"/>
                    <a:pt x="4084" y="960"/>
                  </a:cubicBezTo>
                  <a:cubicBezTo>
                    <a:pt x="4070" y="967"/>
                    <a:pt x="4055" y="971"/>
                    <a:pt x="4041" y="974"/>
                  </a:cubicBezTo>
                  <a:cubicBezTo>
                    <a:pt x="4026" y="977"/>
                    <a:pt x="4010" y="978"/>
                    <a:pt x="3991" y="978"/>
                  </a:cubicBezTo>
                  <a:cubicBezTo>
                    <a:pt x="3948" y="978"/>
                    <a:pt x="3915" y="966"/>
                    <a:pt x="3891" y="941"/>
                  </a:cubicBezTo>
                  <a:cubicBezTo>
                    <a:pt x="3867" y="916"/>
                    <a:pt x="3855" y="882"/>
                    <a:pt x="3855" y="838"/>
                  </a:cubicBezTo>
                  <a:cubicBezTo>
                    <a:pt x="3855" y="794"/>
                    <a:pt x="3866" y="758"/>
                    <a:pt x="3888" y="733"/>
                  </a:cubicBezTo>
                  <a:cubicBezTo>
                    <a:pt x="3911" y="707"/>
                    <a:pt x="3941" y="694"/>
                    <a:pt x="3980" y="694"/>
                  </a:cubicBezTo>
                  <a:cubicBezTo>
                    <a:pt x="4016" y="694"/>
                    <a:pt x="4045" y="705"/>
                    <a:pt x="4066" y="727"/>
                  </a:cubicBezTo>
                  <a:close/>
                  <a:moveTo>
                    <a:pt x="4040" y="807"/>
                  </a:moveTo>
                  <a:cubicBezTo>
                    <a:pt x="4040" y="785"/>
                    <a:pt x="4035" y="768"/>
                    <a:pt x="4024" y="756"/>
                  </a:cubicBezTo>
                  <a:cubicBezTo>
                    <a:pt x="4013" y="744"/>
                    <a:pt x="3999" y="739"/>
                    <a:pt x="3980" y="739"/>
                  </a:cubicBezTo>
                  <a:cubicBezTo>
                    <a:pt x="3962" y="739"/>
                    <a:pt x="3947" y="744"/>
                    <a:pt x="3936" y="756"/>
                  </a:cubicBezTo>
                  <a:cubicBezTo>
                    <a:pt x="3925" y="768"/>
                    <a:pt x="3918" y="785"/>
                    <a:pt x="3916" y="807"/>
                  </a:cubicBezTo>
                  <a:lnTo>
                    <a:pt x="4040" y="807"/>
                  </a:lnTo>
                  <a:close/>
                  <a:moveTo>
                    <a:pt x="4296" y="694"/>
                  </a:moveTo>
                  <a:cubicBezTo>
                    <a:pt x="4278" y="694"/>
                    <a:pt x="4261" y="698"/>
                    <a:pt x="4245" y="705"/>
                  </a:cubicBezTo>
                  <a:cubicBezTo>
                    <a:pt x="4230" y="712"/>
                    <a:pt x="4219" y="722"/>
                    <a:pt x="4210" y="735"/>
                  </a:cubicBezTo>
                  <a:cubicBezTo>
                    <a:pt x="4207" y="735"/>
                    <a:pt x="4207" y="735"/>
                    <a:pt x="4207" y="735"/>
                  </a:cubicBezTo>
                  <a:cubicBezTo>
                    <a:pt x="4199" y="699"/>
                    <a:pt x="4199" y="699"/>
                    <a:pt x="4199" y="699"/>
                  </a:cubicBezTo>
                  <a:cubicBezTo>
                    <a:pt x="4154" y="699"/>
                    <a:pt x="4154" y="699"/>
                    <a:pt x="4154" y="699"/>
                  </a:cubicBezTo>
                  <a:cubicBezTo>
                    <a:pt x="4154" y="973"/>
                    <a:pt x="4154" y="973"/>
                    <a:pt x="4154" y="973"/>
                  </a:cubicBezTo>
                  <a:cubicBezTo>
                    <a:pt x="4212" y="973"/>
                    <a:pt x="4212" y="973"/>
                    <a:pt x="4212" y="973"/>
                  </a:cubicBezTo>
                  <a:cubicBezTo>
                    <a:pt x="4212" y="837"/>
                    <a:pt x="4212" y="837"/>
                    <a:pt x="4212" y="837"/>
                  </a:cubicBezTo>
                  <a:cubicBezTo>
                    <a:pt x="4212" y="803"/>
                    <a:pt x="4217" y="778"/>
                    <a:pt x="4229" y="764"/>
                  </a:cubicBezTo>
                  <a:cubicBezTo>
                    <a:pt x="4240" y="749"/>
                    <a:pt x="4258" y="742"/>
                    <a:pt x="4283" y="742"/>
                  </a:cubicBezTo>
                  <a:cubicBezTo>
                    <a:pt x="4301" y="742"/>
                    <a:pt x="4315" y="747"/>
                    <a:pt x="4323" y="758"/>
                  </a:cubicBezTo>
                  <a:cubicBezTo>
                    <a:pt x="4332" y="768"/>
                    <a:pt x="4336" y="784"/>
                    <a:pt x="4336" y="805"/>
                  </a:cubicBezTo>
                  <a:cubicBezTo>
                    <a:pt x="4336" y="973"/>
                    <a:pt x="4336" y="973"/>
                    <a:pt x="4336" y="973"/>
                  </a:cubicBezTo>
                  <a:cubicBezTo>
                    <a:pt x="4395" y="973"/>
                    <a:pt x="4395" y="973"/>
                    <a:pt x="4395" y="973"/>
                  </a:cubicBezTo>
                  <a:cubicBezTo>
                    <a:pt x="4395" y="795"/>
                    <a:pt x="4395" y="795"/>
                    <a:pt x="4395" y="795"/>
                  </a:cubicBezTo>
                  <a:cubicBezTo>
                    <a:pt x="4395" y="728"/>
                    <a:pt x="4362" y="694"/>
                    <a:pt x="4296" y="694"/>
                  </a:cubicBezTo>
                  <a:close/>
                </a:path>
              </a:pathLst>
            </a:custGeom>
            <a:solidFill>
              <a:srgbClr val="009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61967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kader en illustratie">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810000" y="1476000"/>
            <a:ext cx="8028000" cy="4500000"/>
          </a:xfrm>
        </p:spPr>
        <p:txBody>
          <a:bodyPr/>
          <a:lstStyle>
            <a:lvl1pPr>
              <a:defRPr baseline="0"/>
            </a:lvl1pPr>
          </a:lstStyle>
          <a:p>
            <a:pPr lvl="0"/>
            <a:r>
              <a:rPr lang="nl-NL" noProof="1"/>
              <a:t>[Typ tekst of klik op een pictogram om een object in te voegen]</a:t>
            </a:r>
          </a:p>
        </p:txBody>
      </p:sp>
      <p:sp>
        <p:nvSpPr>
          <p:cNvPr id="10" name="Tijdelijke aanduiding voor datum 9"/>
          <p:cNvSpPr>
            <a:spLocks noGrp="1" noSelect="1"/>
          </p:cNvSpPr>
          <p:nvPr>
            <p:ph type="dt" sz="half" idx="10"/>
          </p:nvPr>
        </p:nvSpPr>
        <p:spPr bwMode="gray"/>
        <p:txBody>
          <a:bodyPr/>
          <a:lstStyle/>
          <a:p>
            <a:endParaRPr lang="nl-NL"/>
          </a:p>
        </p:txBody>
      </p:sp>
      <p:sp>
        <p:nvSpPr>
          <p:cNvPr id="11" name="Tijdelijke aanduiding voor voettekst 10"/>
          <p:cNvSpPr>
            <a:spLocks noGrp="1" noSelect="1"/>
          </p:cNvSpPr>
          <p:nvPr>
            <p:ph type="ftr" sz="quarter" idx="11"/>
          </p:nvPr>
        </p:nvSpPr>
        <p:spPr bwMode="gray"/>
        <p:txBody>
          <a:bodyPr/>
          <a:lstStyle/>
          <a:p>
            <a:endParaRPr lang="nl-NL"/>
          </a:p>
        </p:txBody>
      </p:sp>
      <p:sp>
        <p:nvSpPr>
          <p:cNvPr id="12" name="Tijdelijke aanduiding voor dianummer 11"/>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sp>
        <p:nvSpPr>
          <p:cNvPr id="14" name="Tijdelijke aanduiding voor afbeelding 13"/>
          <p:cNvSpPr>
            <a:spLocks noGrp="1" noSelect="1"/>
          </p:cNvSpPr>
          <p:nvPr>
            <p:ph type="pic" sz="quarter" idx="13" hasCustomPrompt="1"/>
          </p:nvPr>
        </p:nvSpPr>
        <p:spPr bwMode="gray">
          <a:xfrm>
            <a:off x="9155113" y="1476375"/>
            <a:ext cx="2520950" cy="4500000"/>
          </a:xfrm>
        </p:spPr>
        <p:txBody>
          <a:bodyPr/>
          <a:lstStyle>
            <a:lvl1pPr marL="0" indent="0">
              <a:buNone/>
              <a:defRPr baseline="0"/>
            </a:lvl1pPr>
          </a:lstStyle>
          <a:p>
            <a:r>
              <a:rPr lang="nl-NL"/>
              <a:t>[Klik op het pictogram om een illustratie te plaatsen]</a:t>
            </a:r>
          </a:p>
        </p:txBody>
      </p:sp>
    </p:spTree>
    <p:extLst>
      <p:ext uri="{BB962C8B-B14F-4D97-AF65-F5344CB8AC3E}">
        <p14:creationId xmlns:p14="http://schemas.microsoft.com/office/powerpoint/2010/main" val="63258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3 foto's">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10" name="Tijdelijke aanduiding voor datum 9"/>
          <p:cNvSpPr>
            <a:spLocks noGrp="1" noSelect="1"/>
          </p:cNvSpPr>
          <p:nvPr>
            <p:ph type="dt" sz="half" idx="10"/>
          </p:nvPr>
        </p:nvSpPr>
        <p:spPr bwMode="gray"/>
        <p:txBody>
          <a:bodyPr/>
          <a:lstStyle/>
          <a:p>
            <a:endParaRPr lang="nl-NL"/>
          </a:p>
        </p:txBody>
      </p:sp>
      <p:sp>
        <p:nvSpPr>
          <p:cNvPr id="11" name="Tijdelijke aanduiding voor voettekst 10"/>
          <p:cNvSpPr>
            <a:spLocks noGrp="1" noSelect="1"/>
          </p:cNvSpPr>
          <p:nvPr>
            <p:ph type="ftr" sz="quarter" idx="11"/>
          </p:nvPr>
        </p:nvSpPr>
        <p:spPr bwMode="gray"/>
        <p:txBody>
          <a:bodyPr/>
          <a:lstStyle/>
          <a:p>
            <a:endParaRPr lang="nl-NL"/>
          </a:p>
        </p:txBody>
      </p:sp>
      <p:sp>
        <p:nvSpPr>
          <p:cNvPr id="12" name="Tijdelijke aanduiding voor dianummer 11"/>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7" name="Tijdelijke aanduiding voor afbeelding 13"/>
          <p:cNvSpPr>
            <a:spLocks noGrp="1" noSelect="1"/>
          </p:cNvSpPr>
          <p:nvPr>
            <p:ph type="pic" sz="quarter" idx="13" hasCustomPrompt="1"/>
          </p:nvPr>
        </p:nvSpPr>
        <p:spPr bwMode="gray">
          <a:xfrm>
            <a:off x="9122400" y="1242000"/>
            <a:ext cx="3070800" cy="4824000"/>
          </a:xfrm>
        </p:spPr>
        <p:txBody>
          <a:bodyPr/>
          <a:lstStyle>
            <a:lvl1pPr marL="0" indent="0">
              <a:buNone/>
              <a:defRPr baseline="0"/>
            </a:lvl1pPr>
          </a:lstStyle>
          <a:p>
            <a:r>
              <a:rPr lang="nl-NL"/>
              <a:t>[Klik op het pictogram om een illustratie te plaatsen]</a:t>
            </a:r>
          </a:p>
        </p:txBody>
      </p:sp>
      <p:sp>
        <p:nvSpPr>
          <p:cNvPr id="8" name="Foto 2"/>
          <p:cNvSpPr>
            <a:spLocks noGrp="1" noSelect="1"/>
          </p:cNvSpPr>
          <p:nvPr>
            <p:ph type="pic" sz="quarter" idx="14" hasCustomPrompt="1"/>
          </p:nvPr>
        </p:nvSpPr>
        <p:spPr bwMode="gray">
          <a:xfrm>
            <a:off x="4100400" y="1242000"/>
            <a:ext cx="5022000" cy="4824000"/>
          </a:xfrm>
        </p:spPr>
        <p:txBody>
          <a:bodyPr/>
          <a:lstStyle>
            <a:lvl1pPr marL="0" indent="0">
              <a:buNone/>
              <a:defRPr baseline="0"/>
            </a:lvl1pPr>
          </a:lstStyle>
          <a:p>
            <a:r>
              <a:rPr lang="nl-NL"/>
              <a:t>[Klik op het pictogram om een illustratie te plaatsen]</a:t>
            </a:r>
          </a:p>
        </p:txBody>
      </p:sp>
      <p:sp>
        <p:nvSpPr>
          <p:cNvPr id="9" name="Foto 1"/>
          <p:cNvSpPr>
            <a:spLocks noGrp="1" noSelect="1"/>
          </p:cNvSpPr>
          <p:nvPr>
            <p:ph type="pic" sz="quarter" idx="15" hasCustomPrompt="1"/>
          </p:nvPr>
        </p:nvSpPr>
        <p:spPr bwMode="gray">
          <a:xfrm>
            <a:off x="0" y="1242000"/>
            <a:ext cx="4100400" cy="4824000"/>
          </a:xfrm>
        </p:spPr>
        <p:txBody>
          <a:bodyPr/>
          <a:lstStyle>
            <a:lvl1pPr marL="0" indent="0">
              <a:buNone/>
              <a:defRPr baseline="0"/>
            </a:lvl1pPr>
          </a:lstStyle>
          <a:p>
            <a:r>
              <a:rPr lang="nl-NL"/>
              <a:t>[Klik op het pictogram om een illustratie te plaatsen]</a:t>
            </a:r>
          </a:p>
        </p:txBody>
      </p:sp>
    </p:spTree>
    <p:extLst>
      <p:ext uri="{BB962C8B-B14F-4D97-AF65-F5344CB8AC3E}">
        <p14:creationId xmlns:p14="http://schemas.microsoft.com/office/powerpoint/2010/main" val="179015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foto (links) en tekst">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3" hasCustomPrompt="1"/>
          </p:nvPr>
        </p:nvSpPr>
        <p:spPr bwMode="gray">
          <a:xfrm>
            <a:off x="0" y="1242000"/>
            <a:ext cx="6094800" cy="4824000"/>
          </a:xfrm>
          <a:ln>
            <a:noFill/>
          </a:ln>
        </p:spPr>
        <p:txBody>
          <a:bodyPr/>
          <a:lstStyle>
            <a:lvl1pPr marL="0" indent="0">
              <a:buNone/>
              <a:defRPr baseline="0"/>
            </a:lvl1pPr>
          </a:lstStyle>
          <a:p>
            <a:r>
              <a:rPr lang="nl-NL"/>
              <a:t>[Klik op het pictogram om een illustratie te plaatsen]</a:t>
            </a:r>
          </a:p>
        </p:txBody>
      </p:sp>
      <p:sp>
        <p:nvSpPr>
          <p:cNvPr id="10" name="Tijdelijke aanduiding voor datum 9"/>
          <p:cNvSpPr>
            <a:spLocks noGrp="1" noSelect="1"/>
          </p:cNvSpPr>
          <p:nvPr>
            <p:ph type="dt" sz="half" idx="10"/>
          </p:nvPr>
        </p:nvSpPr>
        <p:spPr bwMode="gray"/>
        <p:txBody>
          <a:bodyPr/>
          <a:lstStyle/>
          <a:p>
            <a:endParaRPr lang="nl-NL"/>
          </a:p>
        </p:txBody>
      </p:sp>
      <p:sp>
        <p:nvSpPr>
          <p:cNvPr id="11" name="Tijdelijke aanduiding voor voettekst 10"/>
          <p:cNvSpPr>
            <a:spLocks noGrp="1" noSelect="1"/>
          </p:cNvSpPr>
          <p:nvPr>
            <p:ph type="ftr" sz="quarter" idx="11"/>
          </p:nvPr>
        </p:nvSpPr>
        <p:spPr bwMode="gray"/>
        <p:txBody>
          <a:bodyPr/>
          <a:lstStyle/>
          <a:p>
            <a:endParaRPr lang="nl-NL"/>
          </a:p>
        </p:txBody>
      </p:sp>
      <p:sp>
        <p:nvSpPr>
          <p:cNvPr id="12" name="Tijdelijke aanduiding voor dianummer 11"/>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7" name="Tijdelijke aanduiding voor tekst 6"/>
          <p:cNvSpPr>
            <a:spLocks noGrp="1" noSelect="1"/>
          </p:cNvSpPr>
          <p:nvPr>
            <p:ph type="body" sz="quarter" idx="14" hasCustomPrompt="1"/>
          </p:nvPr>
        </p:nvSpPr>
        <p:spPr bwMode="gray">
          <a:xfrm>
            <a:off x="6422400" y="1476000"/>
            <a:ext cx="5472000" cy="4500000"/>
          </a:xfrm>
        </p:spPr>
        <p:txBody>
          <a:bodyPr/>
          <a:lstStyle>
            <a:lvl1pPr>
              <a:defRPr/>
            </a:lvl1pPr>
          </a:lstStyle>
          <a:p>
            <a:pPr lvl="0"/>
            <a:r>
              <a:rPr lang="nl-NL"/>
              <a:t>[Tekst]</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50489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foto (rechts)">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3" hasCustomPrompt="1"/>
          </p:nvPr>
        </p:nvSpPr>
        <p:spPr bwMode="gray">
          <a:xfrm>
            <a:off x="6094800" y="1242000"/>
            <a:ext cx="6094800" cy="4824000"/>
          </a:xfrm>
          <a:ln>
            <a:noFill/>
          </a:ln>
        </p:spPr>
        <p:txBody>
          <a:bodyPr/>
          <a:lstStyle>
            <a:lvl1pPr marL="0" indent="0">
              <a:buNone/>
              <a:defRPr baseline="0"/>
            </a:lvl1pPr>
          </a:lstStyle>
          <a:p>
            <a:r>
              <a:rPr lang="nl-NL"/>
              <a:t>[Klik op het pictogram om een illustratie te plaatsen]</a:t>
            </a:r>
          </a:p>
        </p:txBody>
      </p:sp>
      <p:sp>
        <p:nvSpPr>
          <p:cNvPr id="10" name="Tijdelijke aanduiding voor datum 9"/>
          <p:cNvSpPr>
            <a:spLocks noGrp="1" noSelect="1"/>
          </p:cNvSpPr>
          <p:nvPr>
            <p:ph type="dt" sz="half" idx="10"/>
          </p:nvPr>
        </p:nvSpPr>
        <p:spPr bwMode="gray"/>
        <p:txBody>
          <a:bodyPr/>
          <a:lstStyle/>
          <a:p>
            <a:endParaRPr lang="nl-NL"/>
          </a:p>
        </p:txBody>
      </p:sp>
      <p:sp>
        <p:nvSpPr>
          <p:cNvPr id="11" name="Tijdelijke aanduiding voor voettekst 10"/>
          <p:cNvSpPr>
            <a:spLocks noGrp="1" noSelect="1"/>
          </p:cNvSpPr>
          <p:nvPr>
            <p:ph type="ftr" sz="quarter" idx="11"/>
          </p:nvPr>
        </p:nvSpPr>
        <p:spPr bwMode="gray"/>
        <p:txBody>
          <a:bodyPr/>
          <a:lstStyle/>
          <a:p>
            <a:endParaRPr lang="nl-NL"/>
          </a:p>
        </p:txBody>
      </p:sp>
      <p:sp>
        <p:nvSpPr>
          <p:cNvPr id="12" name="Tijdelijke aanduiding voor dianummer 11"/>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sp>
        <p:nvSpPr>
          <p:cNvPr id="9" name="Tijdelijke aanduiding voor tekst 6"/>
          <p:cNvSpPr>
            <a:spLocks noGrp="1" noSelect="1"/>
          </p:cNvSpPr>
          <p:nvPr>
            <p:ph type="body" sz="quarter" idx="14" hasCustomPrompt="1"/>
          </p:nvPr>
        </p:nvSpPr>
        <p:spPr bwMode="gray">
          <a:xfrm>
            <a:off x="810000" y="1476000"/>
            <a:ext cx="5040000" cy="4500000"/>
          </a:xfrm>
        </p:spPr>
        <p:txBody>
          <a:bodyPr/>
          <a:lstStyle>
            <a:lvl1pPr>
              <a:defRPr/>
            </a:lvl1pPr>
          </a:lstStyle>
          <a:p>
            <a:pPr lvl="0"/>
            <a:r>
              <a:rPr lang="nl-NL"/>
              <a:t>[Tekst]</a:t>
            </a:r>
          </a:p>
        </p:txBody>
      </p:sp>
    </p:spTree>
    <p:extLst>
      <p:ext uri="{BB962C8B-B14F-4D97-AF65-F5344CB8AC3E}">
        <p14:creationId xmlns:p14="http://schemas.microsoft.com/office/powerpoint/2010/main" val="387293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10" name="Tijdelijke aanduiding voor datum 9"/>
          <p:cNvSpPr>
            <a:spLocks noGrp="1" noSelect="1"/>
          </p:cNvSpPr>
          <p:nvPr>
            <p:ph type="dt" sz="half" idx="15"/>
          </p:nvPr>
        </p:nvSpPr>
        <p:spPr bwMode="gray"/>
        <p:txBody>
          <a:bodyPr/>
          <a:lstStyle/>
          <a:p>
            <a:endParaRPr lang="nl-NL"/>
          </a:p>
        </p:txBody>
      </p:sp>
      <p:sp>
        <p:nvSpPr>
          <p:cNvPr id="12" name="Tijdelijke aanduiding voor voettekst 11"/>
          <p:cNvSpPr>
            <a:spLocks noGrp="1" noSelect="1"/>
          </p:cNvSpPr>
          <p:nvPr>
            <p:ph type="ftr" sz="quarter" idx="16"/>
          </p:nvPr>
        </p:nvSpPr>
        <p:spPr bwMode="gray"/>
        <p:txBody>
          <a:bodyPr/>
          <a:lstStyle/>
          <a:p>
            <a:endParaRPr lang="nl-NL"/>
          </a:p>
        </p:txBody>
      </p:sp>
      <p:sp>
        <p:nvSpPr>
          <p:cNvPr id="13" name="Tijdelijke aanduiding voor dianummer 12"/>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8"/>
          <p:cNvSpPr>
            <a:spLocks noGrp="1" noSelect="1"/>
          </p:cNvSpPr>
          <p:nvPr>
            <p:ph sz="quarter" idx="13" hasCustomPrompt="1"/>
          </p:nvPr>
        </p:nvSpPr>
        <p:spPr bwMode="gray">
          <a:xfrm>
            <a:off x="810000" y="1476000"/>
            <a:ext cx="5040000" cy="45000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215206" y="1476000"/>
            <a:ext cx="5472000" cy="4500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dia met titelvak">
    <p:spTree>
      <p:nvGrpSpPr>
        <p:cNvPr id="1" name=""/>
        <p:cNvGrpSpPr/>
        <p:nvPr/>
      </p:nvGrpSpPr>
      <p:grpSpPr>
        <a:xfrm>
          <a:off x="0" y="0"/>
          <a:ext cx="0" cy="0"/>
          <a:chOff x="0" y="0"/>
          <a:chExt cx="0" cy="0"/>
        </a:xfrm>
      </p:grpSpPr>
      <p:sp>
        <p:nvSpPr>
          <p:cNvPr id="9" name="Tijdelijke aanduiding voor datum 8"/>
          <p:cNvSpPr>
            <a:spLocks noGrp="1" noSelect="1"/>
          </p:cNvSpPr>
          <p:nvPr>
            <p:ph type="dt" sz="half" idx="10"/>
          </p:nvPr>
        </p:nvSpPr>
        <p:spPr bwMode="gray"/>
        <p:txBody>
          <a:bodyPr/>
          <a:lstStyle/>
          <a:p>
            <a:endParaRPr lang="nl-NL"/>
          </a:p>
        </p:txBody>
      </p:sp>
      <p:sp>
        <p:nvSpPr>
          <p:cNvPr id="10" name="Tijdelijke aanduiding voor voettekst 9"/>
          <p:cNvSpPr>
            <a:spLocks noGrp="1" noSelect="1"/>
          </p:cNvSpPr>
          <p:nvPr>
            <p:ph type="ftr" sz="quarter" idx="11"/>
          </p:nvPr>
        </p:nvSpPr>
        <p:spPr bwMode="gray"/>
        <p:txBody>
          <a:bodyPr/>
          <a:lstStyle/>
          <a:p>
            <a:endParaRPr lang="nl-NL"/>
          </a:p>
        </p:txBody>
      </p:sp>
      <p:sp>
        <p:nvSpPr>
          <p:cNvPr id="11" name="Tijdelijke aanduiding voor dianummer 10"/>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2" name="Afbeelding"/>
          <p:cNvSpPr>
            <a:spLocks noGrp="1" noSelect="1"/>
          </p:cNvSpPr>
          <p:nvPr>
            <p:ph type="pic" sz="quarter" idx="17" hasCustomPrompt="1"/>
          </p:nvPr>
        </p:nvSpPr>
        <p:spPr bwMode="gray">
          <a:xfrm>
            <a:off x="0" y="0"/>
            <a:ext cx="12195175" cy="6040800"/>
          </a:xfrm>
        </p:spPr>
        <p:txBody>
          <a:bodyPr/>
          <a:lstStyle>
            <a:lvl1pPr marL="0" indent="0">
              <a:buNone/>
              <a:defRPr baseline="0"/>
            </a:lvl1pPr>
          </a:lstStyle>
          <a:p>
            <a:r>
              <a:rPr lang="nl-NL"/>
              <a:t>[Klik op het pictogram om een afbeelding in te voegen]</a:t>
            </a:r>
          </a:p>
        </p:txBody>
      </p:sp>
      <p:sp>
        <p:nvSpPr>
          <p:cNvPr id="4" name="***Titel"/>
          <p:cNvSpPr>
            <a:spLocks noGrp="1" noSelect="1"/>
          </p:cNvSpPr>
          <p:nvPr>
            <p:ph type="body" sz="quarter" idx="13" hasCustomPrompt="1"/>
          </p:nvPr>
        </p:nvSpPr>
        <p:spPr bwMode="gray">
          <a:xfrm>
            <a:off x="464400" y="1242000"/>
            <a:ext cx="3690000" cy="3319200"/>
          </a:xfrm>
          <a:solidFill>
            <a:srgbClr val="0057A3"/>
          </a:solidFill>
        </p:spPr>
        <p:txBody>
          <a:bodyPr lIns="360000" tIns="230400" rIns="216000" bIns="216000"/>
          <a:lstStyle>
            <a:lvl1pPr marL="0" indent="0">
              <a:lnSpc>
                <a:spcPct val="110000"/>
              </a:lnSpc>
              <a:spcBef>
                <a:spcPts val="400"/>
              </a:spcBef>
              <a:spcAft>
                <a:spcPts val="0"/>
              </a:spcAft>
              <a:buNone/>
              <a:defRPr sz="2700" b="0" baseline="0">
                <a:solidFill>
                  <a:schemeClr val="bg1"/>
                </a:solidFill>
                <a:latin typeface="+mj-lt"/>
              </a:defRPr>
            </a:lvl1pPr>
            <a:lvl2pPr marL="0" indent="0">
              <a:lnSpc>
                <a:spcPct val="110000"/>
              </a:lnSpc>
              <a:spcBef>
                <a:spcPts val="400"/>
              </a:spcBef>
              <a:spcAft>
                <a:spcPts val="0"/>
              </a:spcAft>
              <a:buNone/>
              <a:defRPr sz="1900" b="0">
                <a:solidFill>
                  <a:schemeClr val="bg1"/>
                </a:solidFill>
                <a:latin typeface="+mj-lt"/>
              </a:defRPr>
            </a:lvl2pPr>
            <a:lvl3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3pPr>
            <a:lvl4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4pPr>
            <a:lvl5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5pPr>
            <a:lvl6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6pPr>
            <a:lvl7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7pPr>
            <a:lvl8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8pPr>
            <a:lvl9pPr marL="0" indent="0">
              <a:lnSpc>
                <a:spcPct val="110000"/>
              </a:lnSpc>
              <a:spcBef>
                <a:spcPts val="400"/>
              </a:spcBef>
              <a:spcAft>
                <a:spcPts val="0"/>
              </a:spcAft>
              <a:buFont typeface="Arial" panose="020B0604020202020204" pitchFamily="34" charset="0"/>
              <a:buNone/>
              <a:defRPr sz="1900" b="0">
                <a:solidFill>
                  <a:schemeClr val="bg1"/>
                </a:solidFill>
                <a:latin typeface="+mj-lt"/>
              </a:defRPr>
            </a:lvl9pPr>
          </a:lstStyle>
          <a:p>
            <a:pPr lvl="0"/>
            <a:r>
              <a:rPr lang="nl-NL"/>
              <a:t>Kop[Titel] (niveau 2 geeft ruimte voor het plaatsen van een belangrijke tekst]</a:t>
            </a:r>
          </a:p>
        </p:txBody>
      </p:sp>
    </p:spTree>
    <p:extLst>
      <p:ext uri="{BB962C8B-B14F-4D97-AF65-F5344CB8AC3E}">
        <p14:creationId xmlns:p14="http://schemas.microsoft.com/office/powerpoint/2010/main" val="203794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5" name="Rechthoek 3"/>
          <p:cNvSpPr>
            <a:spLocks noSelect="1"/>
          </p:cNvSpPr>
          <p:nvPr userDrawn="1"/>
        </p:nvSpPr>
        <p:spPr bwMode="gray">
          <a:xfrm>
            <a:off x="0" y="1242000"/>
            <a:ext cx="12190413" cy="4824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noSelect="1"/>
          </p:cNvSpPr>
          <p:nvPr>
            <p:ph type="dt" sz="half" idx="2"/>
          </p:nvPr>
        </p:nvSpPr>
        <p:spPr bwMode="gray">
          <a:xfrm>
            <a:off x="8280000" y="6501600"/>
            <a:ext cx="2743200" cy="288000"/>
          </a:xfrm>
          <a:prstGeom prst="rect">
            <a:avLst/>
          </a:prstGeom>
        </p:spPr>
        <p:txBody>
          <a:bodyPr vert="horz" lIns="91440" tIns="45720" rIns="91440" bIns="45720" rtlCol="0" anchor="t"/>
          <a:lstStyle>
            <a:lvl1pPr algn="l">
              <a:defRPr sz="1600">
                <a:solidFill>
                  <a:schemeClr val="bg1"/>
                </a:solidFill>
              </a:defRPr>
            </a:lvl1pPr>
          </a:lstStyle>
          <a:p>
            <a:endParaRPr lang="nl-NL"/>
          </a:p>
        </p:txBody>
      </p:sp>
      <p:sp>
        <p:nvSpPr>
          <p:cNvPr id="11" name="Tijdelijke aanduiding voor voettekst 10"/>
          <p:cNvSpPr>
            <a:spLocks noGrp="1" noSelect="1"/>
          </p:cNvSpPr>
          <p:nvPr>
            <p:ph type="ftr" sz="quarter" idx="3"/>
          </p:nvPr>
        </p:nvSpPr>
        <p:spPr bwMode="gray">
          <a:xfrm>
            <a:off x="1440000" y="6501600"/>
            <a:ext cx="6480000" cy="288000"/>
          </a:xfrm>
          <a:prstGeom prst="rect">
            <a:avLst/>
          </a:prstGeom>
        </p:spPr>
        <p:txBody>
          <a:bodyPr vert="horz" lIns="91440" tIns="45720" rIns="91440" bIns="45720" rtlCol="0" anchor="t"/>
          <a:lstStyle>
            <a:lvl1pPr algn="l">
              <a:defRPr sz="1600">
                <a:solidFill>
                  <a:schemeClr val="bg1"/>
                </a:solidFill>
              </a:defRPr>
            </a:lvl1pPr>
          </a:lstStyle>
          <a:p>
            <a:endParaRPr lang="nl-NL"/>
          </a:p>
        </p:txBody>
      </p:sp>
      <p:sp>
        <p:nvSpPr>
          <p:cNvPr id="6" name="Tijdelijke aanduiding voor dianummer 5"/>
          <p:cNvSpPr>
            <a:spLocks noGrp="1" noSelect="1"/>
          </p:cNvSpPr>
          <p:nvPr>
            <p:ph type="sldNum" sz="quarter" idx="4"/>
          </p:nvPr>
        </p:nvSpPr>
        <p:spPr bwMode="gray">
          <a:xfrm>
            <a:off x="360000" y="6501600"/>
            <a:ext cx="720000" cy="288000"/>
          </a:xfrm>
          <a:prstGeom prst="rect">
            <a:avLst/>
          </a:prstGeom>
        </p:spPr>
        <p:txBody>
          <a:bodyPr vert="horz" lIns="0" tIns="0" rIns="0" bIns="0" rtlCol="0" anchor="t">
            <a:noAutofit/>
          </a:bodyPr>
          <a:lstStyle>
            <a:lvl1pPr algn="l">
              <a:defRPr sz="1600" b="1">
                <a:solidFill>
                  <a:schemeClr val="bg1"/>
                </a:solidFill>
                <a:latin typeface="+mn-lt"/>
              </a:defRPr>
            </a:lvl1pPr>
          </a:lstStyle>
          <a:p>
            <a:fld id="{1336C48C-F87C-4E4B-81EF-5027B17D1F61}" type="slidenum">
              <a:rPr lang="nl-NL" noProof="1" smtClean="0"/>
              <a:pPr/>
              <a:t>‹nr.›</a:t>
            </a:fld>
            <a:endParaRPr lang="nl-NL" noProof="1"/>
          </a:p>
        </p:txBody>
      </p:sp>
      <p:sp>
        <p:nvSpPr>
          <p:cNvPr id="3" name="Tijdelijke aanduiding voor tekst 2 (JU-Free)"/>
          <p:cNvSpPr>
            <a:spLocks noGrp="1"/>
          </p:cNvSpPr>
          <p:nvPr>
            <p:ph type="body" idx="1"/>
          </p:nvPr>
        </p:nvSpPr>
        <p:spPr bwMode="gray">
          <a:xfrm>
            <a:off x="810000" y="1476000"/>
            <a:ext cx="8028000" cy="4527011"/>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
        <p:nvSpPr>
          <p:cNvPr id="2" name="Tijdelijke aanduiding voor titel 1"/>
          <p:cNvSpPr>
            <a:spLocks noGrp="1" noSelect="1"/>
          </p:cNvSpPr>
          <p:nvPr>
            <p:ph type="title"/>
          </p:nvPr>
        </p:nvSpPr>
        <p:spPr bwMode="gray">
          <a:xfrm>
            <a:off x="810000" y="314457"/>
            <a:ext cx="8028000" cy="792000"/>
          </a:xfrm>
          <a:prstGeom prst="rect">
            <a:avLst/>
          </a:prstGeom>
        </p:spPr>
        <p:txBody>
          <a:bodyPr vert="horz" lIns="0" tIns="0" rIns="0" bIns="0" rtlCol="0" anchor="ctr">
            <a:noAutofit/>
          </a:bodyPr>
          <a:lstStyle/>
          <a:p>
            <a:r>
              <a:rPr lang="nl-NL" noProof="1"/>
              <a:t>Klik om de stijl te bewerken</a:t>
            </a:r>
          </a:p>
        </p:txBody>
      </p:sp>
      <p:grpSp>
        <p:nvGrpSpPr>
          <p:cNvPr id="14" name="Group 4">
            <a:extLst>
              <a:ext uri="{FF2B5EF4-FFF2-40B4-BE49-F238E27FC236}">
                <a16:creationId xmlns:a16="http://schemas.microsoft.com/office/drawing/2014/main" id="{4CA2F1A2-71C7-4A92-8C57-275E550CCBE3}"/>
              </a:ext>
            </a:extLst>
          </p:cNvPr>
          <p:cNvGrpSpPr>
            <a:grpSpLocks noSelect="1" noChangeAspect="1"/>
          </p:cNvGrpSpPr>
          <p:nvPr userDrawn="1"/>
        </p:nvGrpSpPr>
        <p:grpSpPr bwMode="auto">
          <a:xfrm>
            <a:off x="-289" y="6360156"/>
            <a:ext cx="12023725" cy="501650"/>
            <a:chOff x="2" y="4002"/>
            <a:chExt cx="7574" cy="316"/>
          </a:xfrm>
        </p:grpSpPr>
        <p:sp>
          <p:nvSpPr>
            <p:cNvPr id="17" name="Rectangle 5">
              <a:extLst>
                <a:ext uri="{FF2B5EF4-FFF2-40B4-BE49-F238E27FC236}">
                  <a16:creationId xmlns:a16="http://schemas.microsoft.com/office/drawing/2014/main" id="{4756F72E-3DE7-46AC-B455-41F68636FEB1}"/>
                </a:ext>
              </a:extLst>
            </p:cNvPr>
            <p:cNvSpPr>
              <a:spLocks noSelect="1" noChangeArrowheads="1"/>
            </p:cNvSpPr>
            <p:nvPr userDrawn="1"/>
          </p:nvSpPr>
          <p:spPr bwMode="auto">
            <a:xfrm>
              <a:off x="2" y="4002"/>
              <a:ext cx="7137" cy="316"/>
            </a:xfrm>
            <a:prstGeom prst="rect">
              <a:avLst/>
            </a:prstGeom>
            <a:solidFill>
              <a:srgbClr val="A5C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Rectangle 6">
              <a:extLst>
                <a:ext uri="{FF2B5EF4-FFF2-40B4-BE49-F238E27FC236}">
                  <a16:creationId xmlns:a16="http://schemas.microsoft.com/office/drawing/2014/main" id="{3766C041-6BA7-4709-B13B-6A56D7A3FB71}"/>
                </a:ext>
              </a:extLst>
            </p:cNvPr>
            <p:cNvSpPr>
              <a:spLocks noSelect="1" noChangeArrowheads="1"/>
            </p:cNvSpPr>
            <p:nvPr userDrawn="1"/>
          </p:nvSpPr>
          <p:spPr bwMode="auto">
            <a:xfrm>
              <a:off x="2" y="4002"/>
              <a:ext cx="4931" cy="316"/>
            </a:xfrm>
            <a:prstGeom prst="rect">
              <a:avLst/>
            </a:prstGeom>
            <a:solidFill>
              <a:srgbClr val="009B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7">
              <a:extLst>
                <a:ext uri="{FF2B5EF4-FFF2-40B4-BE49-F238E27FC236}">
                  <a16:creationId xmlns:a16="http://schemas.microsoft.com/office/drawing/2014/main" id="{79EEA4EB-B394-46A6-819B-618B3304437A}"/>
                </a:ext>
              </a:extLst>
            </p:cNvPr>
            <p:cNvSpPr>
              <a:spLocks noSelect="1"/>
            </p:cNvSpPr>
            <p:nvPr userDrawn="1"/>
          </p:nvSpPr>
          <p:spPr bwMode="auto">
            <a:xfrm>
              <a:off x="7199" y="4083"/>
              <a:ext cx="377" cy="148"/>
            </a:xfrm>
            <a:custGeom>
              <a:avLst/>
              <a:gdLst>
                <a:gd name="T0" fmla="*/ 525 w 1889"/>
                <a:gd name="T1" fmla="*/ 2 h 743"/>
                <a:gd name="T2" fmla="*/ 136 w 1889"/>
                <a:gd name="T3" fmla="*/ 300 h 743"/>
                <a:gd name="T4" fmla="*/ 134 w 1889"/>
                <a:gd name="T5" fmla="*/ 309 h 743"/>
                <a:gd name="T6" fmla="*/ 0 w 1889"/>
                <a:gd name="T7" fmla="*/ 369 h 743"/>
                <a:gd name="T8" fmla="*/ 100 w 1889"/>
                <a:gd name="T9" fmla="*/ 428 h 743"/>
                <a:gd name="T10" fmla="*/ 73 w 1889"/>
                <a:gd name="T11" fmla="*/ 740 h 743"/>
                <a:gd name="T12" fmla="*/ 147 w 1889"/>
                <a:gd name="T13" fmla="*/ 699 h 743"/>
                <a:gd name="T14" fmla="*/ 473 w 1889"/>
                <a:gd name="T15" fmla="*/ 428 h 743"/>
                <a:gd name="T16" fmla="*/ 533 w 1889"/>
                <a:gd name="T17" fmla="*/ 743 h 743"/>
                <a:gd name="T18" fmla="*/ 592 w 1889"/>
                <a:gd name="T19" fmla="*/ 61 h 743"/>
                <a:gd name="T20" fmla="*/ 263 w 1889"/>
                <a:gd name="T21" fmla="*/ 309 h 743"/>
                <a:gd name="T22" fmla="*/ 441 w 1889"/>
                <a:gd name="T23" fmla="*/ 146 h 743"/>
                <a:gd name="T24" fmla="*/ 473 w 1889"/>
                <a:gd name="T25" fmla="*/ 309 h 743"/>
                <a:gd name="T26" fmla="*/ 1156 w 1889"/>
                <a:gd name="T27" fmla="*/ 277 h 743"/>
                <a:gd name="T28" fmla="*/ 1225 w 1889"/>
                <a:gd name="T29" fmla="*/ 20 h 743"/>
                <a:gd name="T30" fmla="*/ 771 w 1889"/>
                <a:gd name="T31" fmla="*/ 2 h 743"/>
                <a:gd name="T32" fmla="*/ 712 w 1889"/>
                <a:gd name="T33" fmla="*/ 683 h 743"/>
                <a:gd name="T34" fmla="*/ 1182 w 1889"/>
                <a:gd name="T35" fmla="*/ 743 h 743"/>
                <a:gd name="T36" fmla="*/ 1242 w 1889"/>
                <a:gd name="T37" fmla="*/ 681 h 743"/>
                <a:gd name="T38" fmla="*/ 1040 w 1889"/>
                <a:gd name="T39" fmla="*/ 371 h 743"/>
                <a:gd name="T40" fmla="*/ 1064 w 1889"/>
                <a:gd name="T41" fmla="*/ 549 h 743"/>
                <a:gd name="T42" fmla="*/ 1069 w 1889"/>
                <a:gd name="T43" fmla="*/ 623 h 743"/>
                <a:gd name="T44" fmla="*/ 831 w 1889"/>
                <a:gd name="T45" fmla="*/ 427 h 743"/>
                <a:gd name="T46" fmla="*/ 849 w 1889"/>
                <a:gd name="T47" fmla="*/ 428 h 743"/>
                <a:gd name="T48" fmla="*/ 845 w 1889"/>
                <a:gd name="T49" fmla="*/ 309 h 743"/>
                <a:gd name="T50" fmla="*/ 831 w 1889"/>
                <a:gd name="T51" fmla="*/ 310 h 743"/>
                <a:gd name="T52" fmla="*/ 1061 w 1889"/>
                <a:gd name="T53" fmla="*/ 121 h 743"/>
                <a:gd name="T54" fmla="*/ 1090 w 1889"/>
                <a:gd name="T55" fmla="*/ 164 h 743"/>
                <a:gd name="T56" fmla="*/ 845 w 1889"/>
                <a:gd name="T57" fmla="*/ 309 h 743"/>
                <a:gd name="T58" fmla="*/ 1827 w 1889"/>
                <a:gd name="T59" fmla="*/ 2 h 743"/>
                <a:gd name="T60" fmla="*/ 1409 w 1889"/>
                <a:gd name="T61" fmla="*/ 2 h 743"/>
                <a:gd name="T62" fmla="*/ 1345 w 1889"/>
                <a:gd name="T63" fmla="*/ 61 h 743"/>
                <a:gd name="T64" fmla="*/ 1279 w 1889"/>
                <a:gd name="T65" fmla="*/ 369 h 743"/>
                <a:gd name="T66" fmla="*/ 1345 w 1889"/>
                <a:gd name="T67" fmla="*/ 683 h 743"/>
                <a:gd name="T68" fmla="*/ 1464 w 1889"/>
                <a:gd name="T69" fmla="*/ 683 h 743"/>
                <a:gd name="T70" fmla="*/ 1696 w 1889"/>
                <a:gd name="T71" fmla="*/ 360 h 743"/>
                <a:gd name="T72" fmla="*/ 1873 w 1889"/>
                <a:gd name="T73" fmla="*/ 23 h 743"/>
                <a:gd name="T74" fmla="*/ 1464 w 1889"/>
                <a:gd name="T75" fmla="*/ 307 h 743"/>
                <a:gd name="T76" fmla="*/ 1699 w 1889"/>
                <a:gd name="T77" fmla="*/ 121 h 743"/>
                <a:gd name="T78" fmla="*/ 1734 w 1889"/>
                <a:gd name="T79" fmla="*/ 14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743">
                  <a:moveTo>
                    <a:pt x="572" y="16"/>
                  </a:moveTo>
                  <a:cubicBezTo>
                    <a:pt x="559" y="5"/>
                    <a:pt x="542" y="0"/>
                    <a:pt x="525" y="2"/>
                  </a:cubicBezTo>
                  <a:cubicBezTo>
                    <a:pt x="519" y="3"/>
                    <a:pt x="381" y="21"/>
                    <a:pt x="279" y="97"/>
                  </a:cubicBezTo>
                  <a:cubicBezTo>
                    <a:pt x="189" y="163"/>
                    <a:pt x="142" y="286"/>
                    <a:pt x="136" y="300"/>
                  </a:cubicBezTo>
                  <a:cubicBezTo>
                    <a:pt x="135" y="305"/>
                    <a:pt x="135" y="305"/>
                    <a:pt x="135" y="305"/>
                  </a:cubicBezTo>
                  <a:cubicBezTo>
                    <a:pt x="134" y="309"/>
                    <a:pt x="134" y="309"/>
                    <a:pt x="134" y="309"/>
                  </a:cubicBezTo>
                  <a:cubicBezTo>
                    <a:pt x="60" y="309"/>
                    <a:pt x="60" y="309"/>
                    <a:pt x="60" y="309"/>
                  </a:cubicBezTo>
                  <a:cubicBezTo>
                    <a:pt x="27" y="309"/>
                    <a:pt x="0" y="336"/>
                    <a:pt x="0" y="369"/>
                  </a:cubicBezTo>
                  <a:cubicBezTo>
                    <a:pt x="0" y="402"/>
                    <a:pt x="27" y="428"/>
                    <a:pt x="60" y="428"/>
                  </a:cubicBezTo>
                  <a:cubicBezTo>
                    <a:pt x="100" y="428"/>
                    <a:pt x="100" y="428"/>
                    <a:pt x="100" y="428"/>
                  </a:cubicBezTo>
                  <a:cubicBezTo>
                    <a:pt x="32" y="667"/>
                    <a:pt x="32" y="667"/>
                    <a:pt x="32" y="667"/>
                  </a:cubicBezTo>
                  <a:cubicBezTo>
                    <a:pt x="23" y="698"/>
                    <a:pt x="42" y="731"/>
                    <a:pt x="73" y="740"/>
                  </a:cubicBezTo>
                  <a:cubicBezTo>
                    <a:pt x="79" y="742"/>
                    <a:pt x="84" y="743"/>
                    <a:pt x="90" y="743"/>
                  </a:cubicBezTo>
                  <a:cubicBezTo>
                    <a:pt x="116" y="743"/>
                    <a:pt x="140" y="725"/>
                    <a:pt x="147" y="699"/>
                  </a:cubicBezTo>
                  <a:cubicBezTo>
                    <a:pt x="224" y="428"/>
                    <a:pt x="224" y="428"/>
                    <a:pt x="224" y="428"/>
                  </a:cubicBezTo>
                  <a:cubicBezTo>
                    <a:pt x="473" y="428"/>
                    <a:pt x="473" y="428"/>
                    <a:pt x="473" y="428"/>
                  </a:cubicBezTo>
                  <a:cubicBezTo>
                    <a:pt x="473" y="683"/>
                    <a:pt x="473" y="683"/>
                    <a:pt x="473" y="683"/>
                  </a:cubicBezTo>
                  <a:cubicBezTo>
                    <a:pt x="473" y="716"/>
                    <a:pt x="500" y="743"/>
                    <a:pt x="533" y="743"/>
                  </a:cubicBezTo>
                  <a:cubicBezTo>
                    <a:pt x="565" y="743"/>
                    <a:pt x="592" y="716"/>
                    <a:pt x="592" y="683"/>
                  </a:cubicBezTo>
                  <a:cubicBezTo>
                    <a:pt x="592" y="61"/>
                    <a:pt x="592" y="61"/>
                    <a:pt x="592" y="61"/>
                  </a:cubicBezTo>
                  <a:cubicBezTo>
                    <a:pt x="592" y="44"/>
                    <a:pt x="585" y="28"/>
                    <a:pt x="572" y="16"/>
                  </a:cubicBezTo>
                  <a:moveTo>
                    <a:pt x="263" y="309"/>
                  </a:moveTo>
                  <a:cubicBezTo>
                    <a:pt x="281" y="272"/>
                    <a:pt x="312" y="221"/>
                    <a:pt x="350" y="193"/>
                  </a:cubicBezTo>
                  <a:cubicBezTo>
                    <a:pt x="378" y="172"/>
                    <a:pt x="411" y="157"/>
                    <a:pt x="441" y="146"/>
                  </a:cubicBezTo>
                  <a:cubicBezTo>
                    <a:pt x="460" y="142"/>
                    <a:pt x="470" y="149"/>
                    <a:pt x="473" y="166"/>
                  </a:cubicBezTo>
                  <a:cubicBezTo>
                    <a:pt x="473" y="309"/>
                    <a:pt x="473" y="309"/>
                    <a:pt x="473" y="309"/>
                  </a:cubicBezTo>
                  <a:lnTo>
                    <a:pt x="263" y="309"/>
                  </a:lnTo>
                  <a:close/>
                  <a:moveTo>
                    <a:pt x="1156" y="277"/>
                  </a:moveTo>
                  <a:cubicBezTo>
                    <a:pt x="1235" y="187"/>
                    <a:pt x="1241" y="69"/>
                    <a:pt x="1242" y="64"/>
                  </a:cubicBezTo>
                  <a:cubicBezTo>
                    <a:pt x="1242" y="48"/>
                    <a:pt x="1236" y="32"/>
                    <a:pt x="1225" y="20"/>
                  </a:cubicBezTo>
                  <a:cubicBezTo>
                    <a:pt x="1214" y="8"/>
                    <a:pt x="1198" y="2"/>
                    <a:pt x="1182" y="2"/>
                  </a:cubicBezTo>
                  <a:cubicBezTo>
                    <a:pt x="771" y="2"/>
                    <a:pt x="771" y="2"/>
                    <a:pt x="771" y="2"/>
                  </a:cubicBezTo>
                  <a:cubicBezTo>
                    <a:pt x="738" y="2"/>
                    <a:pt x="712" y="28"/>
                    <a:pt x="712" y="61"/>
                  </a:cubicBezTo>
                  <a:cubicBezTo>
                    <a:pt x="712" y="683"/>
                    <a:pt x="712" y="683"/>
                    <a:pt x="712" y="683"/>
                  </a:cubicBezTo>
                  <a:cubicBezTo>
                    <a:pt x="712" y="716"/>
                    <a:pt x="738" y="743"/>
                    <a:pt x="771" y="743"/>
                  </a:cubicBezTo>
                  <a:cubicBezTo>
                    <a:pt x="1182" y="743"/>
                    <a:pt x="1182" y="743"/>
                    <a:pt x="1182" y="743"/>
                  </a:cubicBezTo>
                  <a:cubicBezTo>
                    <a:pt x="1198" y="743"/>
                    <a:pt x="1214" y="736"/>
                    <a:pt x="1225" y="724"/>
                  </a:cubicBezTo>
                  <a:cubicBezTo>
                    <a:pt x="1236" y="713"/>
                    <a:pt x="1242" y="697"/>
                    <a:pt x="1242" y="681"/>
                  </a:cubicBezTo>
                  <a:cubicBezTo>
                    <a:pt x="1241" y="676"/>
                    <a:pt x="1236" y="565"/>
                    <a:pt x="1154" y="470"/>
                  </a:cubicBezTo>
                  <a:cubicBezTo>
                    <a:pt x="1116" y="426"/>
                    <a:pt x="1077" y="394"/>
                    <a:pt x="1040" y="371"/>
                  </a:cubicBezTo>
                  <a:cubicBezTo>
                    <a:pt x="1079" y="349"/>
                    <a:pt x="1119" y="319"/>
                    <a:pt x="1156" y="277"/>
                  </a:cubicBezTo>
                  <a:moveTo>
                    <a:pt x="1064" y="549"/>
                  </a:moveTo>
                  <a:cubicBezTo>
                    <a:pt x="1075" y="561"/>
                    <a:pt x="1084" y="574"/>
                    <a:pt x="1091" y="587"/>
                  </a:cubicBezTo>
                  <a:cubicBezTo>
                    <a:pt x="1101" y="612"/>
                    <a:pt x="1092" y="621"/>
                    <a:pt x="1069" y="623"/>
                  </a:cubicBezTo>
                  <a:cubicBezTo>
                    <a:pt x="831" y="623"/>
                    <a:pt x="831" y="623"/>
                    <a:pt x="831" y="623"/>
                  </a:cubicBezTo>
                  <a:cubicBezTo>
                    <a:pt x="831" y="427"/>
                    <a:pt x="831" y="427"/>
                    <a:pt x="831" y="427"/>
                  </a:cubicBezTo>
                  <a:cubicBezTo>
                    <a:pt x="841" y="428"/>
                    <a:pt x="841" y="428"/>
                    <a:pt x="841" y="428"/>
                  </a:cubicBezTo>
                  <a:cubicBezTo>
                    <a:pt x="842" y="428"/>
                    <a:pt x="844" y="428"/>
                    <a:pt x="849" y="428"/>
                  </a:cubicBezTo>
                  <a:cubicBezTo>
                    <a:pt x="868" y="428"/>
                    <a:pt x="964" y="434"/>
                    <a:pt x="1064" y="549"/>
                  </a:cubicBezTo>
                  <a:moveTo>
                    <a:pt x="845" y="309"/>
                  </a:moveTo>
                  <a:cubicBezTo>
                    <a:pt x="840" y="309"/>
                    <a:pt x="837" y="309"/>
                    <a:pt x="836" y="309"/>
                  </a:cubicBezTo>
                  <a:cubicBezTo>
                    <a:pt x="831" y="310"/>
                    <a:pt x="831" y="310"/>
                    <a:pt x="831" y="310"/>
                  </a:cubicBezTo>
                  <a:cubicBezTo>
                    <a:pt x="831" y="121"/>
                    <a:pt x="831" y="121"/>
                    <a:pt x="831" y="121"/>
                  </a:cubicBezTo>
                  <a:cubicBezTo>
                    <a:pt x="1061" y="121"/>
                    <a:pt x="1061" y="121"/>
                    <a:pt x="1061" y="121"/>
                  </a:cubicBezTo>
                  <a:cubicBezTo>
                    <a:pt x="1061" y="121"/>
                    <a:pt x="1061" y="121"/>
                    <a:pt x="1061" y="121"/>
                  </a:cubicBezTo>
                  <a:cubicBezTo>
                    <a:pt x="1095" y="121"/>
                    <a:pt x="1106" y="131"/>
                    <a:pt x="1090" y="164"/>
                  </a:cubicBezTo>
                  <a:cubicBezTo>
                    <a:pt x="1084" y="176"/>
                    <a:pt x="1076" y="188"/>
                    <a:pt x="1066" y="198"/>
                  </a:cubicBezTo>
                  <a:cubicBezTo>
                    <a:pt x="979" y="298"/>
                    <a:pt x="866" y="308"/>
                    <a:pt x="845" y="309"/>
                  </a:cubicBezTo>
                  <a:moveTo>
                    <a:pt x="1873" y="23"/>
                  </a:moveTo>
                  <a:cubicBezTo>
                    <a:pt x="1862" y="9"/>
                    <a:pt x="1845" y="2"/>
                    <a:pt x="1827" y="2"/>
                  </a:cubicBezTo>
                  <a:cubicBezTo>
                    <a:pt x="1413" y="2"/>
                    <a:pt x="1413" y="2"/>
                    <a:pt x="1413" y="2"/>
                  </a:cubicBezTo>
                  <a:cubicBezTo>
                    <a:pt x="1409" y="2"/>
                    <a:pt x="1409" y="2"/>
                    <a:pt x="1409" y="2"/>
                  </a:cubicBezTo>
                  <a:cubicBezTo>
                    <a:pt x="1404" y="2"/>
                    <a:pt x="1404" y="2"/>
                    <a:pt x="1404" y="2"/>
                  </a:cubicBezTo>
                  <a:cubicBezTo>
                    <a:pt x="1371" y="2"/>
                    <a:pt x="1345" y="28"/>
                    <a:pt x="1345" y="61"/>
                  </a:cubicBezTo>
                  <a:cubicBezTo>
                    <a:pt x="1345" y="307"/>
                    <a:pt x="1345" y="307"/>
                    <a:pt x="1345" y="307"/>
                  </a:cubicBezTo>
                  <a:cubicBezTo>
                    <a:pt x="1311" y="307"/>
                    <a:pt x="1279" y="335"/>
                    <a:pt x="1279" y="369"/>
                  </a:cubicBezTo>
                  <a:cubicBezTo>
                    <a:pt x="1279" y="402"/>
                    <a:pt x="1311" y="430"/>
                    <a:pt x="1345" y="430"/>
                  </a:cubicBezTo>
                  <a:cubicBezTo>
                    <a:pt x="1345" y="683"/>
                    <a:pt x="1345" y="683"/>
                    <a:pt x="1345" y="683"/>
                  </a:cubicBezTo>
                  <a:cubicBezTo>
                    <a:pt x="1345" y="716"/>
                    <a:pt x="1371" y="743"/>
                    <a:pt x="1404" y="743"/>
                  </a:cubicBezTo>
                  <a:cubicBezTo>
                    <a:pt x="1437" y="743"/>
                    <a:pt x="1464" y="716"/>
                    <a:pt x="1464" y="683"/>
                  </a:cubicBezTo>
                  <a:cubicBezTo>
                    <a:pt x="1464" y="427"/>
                    <a:pt x="1464" y="427"/>
                    <a:pt x="1464" y="427"/>
                  </a:cubicBezTo>
                  <a:cubicBezTo>
                    <a:pt x="1521" y="422"/>
                    <a:pt x="1608" y="407"/>
                    <a:pt x="1696" y="360"/>
                  </a:cubicBezTo>
                  <a:cubicBezTo>
                    <a:pt x="1850" y="276"/>
                    <a:pt x="1885" y="79"/>
                    <a:pt x="1886" y="71"/>
                  </a:cubicBezTo>
                  <a:cubicBezTo>
                    <a:pt x="1889" y="54"/>
                    <a:pt x="1884" y="36"/>
                    <a:pt x="1873" y="23"/>
                  </a:cubicBezTo>
                  <a:moveTo>
                    <a:pt x="1639" y="255"/>
                  </a:moveTo>
                  <a:cubicBezTo>
                    <a:pt x="1574" y="290"/>
                    <a:pt x="1509" y="302"/>
                    <a:pt x="1464" y="307"/>
                  </a:cubicBezTo>
                  <a:cubicBezTo>
                    <a:pt x="1464" y="121"/>
                    <a:pt x="1464" y="121"/>
                    <a:pt x="1464" y="121"/>
                  </a:cubicBezTo>
                  <a:cubicBezTo>
                    <a:pt x="1699" y="121"/>
                    <a:pt x="1699" y="121"/>
                    <a:pt x="1699" y="121"/>
                  </a:cubicBezTo>
                  <a:cubicBezTo>
                    <a:pt x="1699" y="121"/>
                    <a:pt x="1699" y="121"/>
                    <a:pt x="1699" y="121"/>
                  </a:cubicBezTo>
                  <a:cubicBezTo>
                    <a:pt x="1727" y="121"/>
                    <a:pt x="1740" y="128"/>
                    <a:pt x="1734" y="149"/>
                  </a:cubicBezTo>
                  <a:cubicBezTo>
                    <a:pt x="1714" y="189"/>
                    <a:pt x="1684" y="230"/>
                    <a:pt x="1639" y="255"/>
                  </a:cubicBezTo>
                </a:path>
              </a:pathLst>
            </a:custGeom>
            <a:solidFill>
              <a:srgbClr val="005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2" r:id="rId3"/>
    <p:sldLayoutId id="2147483721" r:id="rId4"/>
    <p:sldLayoutId id="2147483715" r:id="rId5"/>
    <p:sldLayoutId id="2147483716" r:id="rId6"/>
    <p:sldLayoutId id="2147483717" r:id="rId7"/>
    <p:sldLayoutId id="2147483711" r:id="rId8"/>
    <p:sldLayoutId id="2147483718" r:id="rId9"/>
    <p:sldLayoutId id="2147483719" r:id="rId10"/>
    <p:sldLayoutId id="2147483720" r:id="rId11"/>
    <p:sldLayoutId id="2147483713" r:id="rId12"/>
    <p:sldLayoutId id="2147483714" r:id="rId13"/>
    <p:sldLayoutId id="2147483723" r:id="rId14"/>
    <p:sldLayoutId id="2147483725" r:id="rId15"/>
    <p:sldLayoutId id="2147483726" r:id="rId16"/>
    <p:sldLayoutId id="2147483729" r:id="rId17"/>
    <p:sldLayoutId id="2147483732" r:id="rId18"/>
    <p:sldLayoutId id="2147483733" r:id="rId19"/>
    <p:sldLayoutId id="2147483735" r:id="rId20"/>
  </p:sldLayoutIdLst>
  <p:hf sldNum="0" hdr="0" ftr="0" dt="0"/>
  <p:txStyles>
    <p:titleStyle>
      <a:lvl1pPr algn="l" defTabSz="1088502" rtl="0" eaLnBrk="1" latinLnBrk="0" hangingPunct="1">
        <a:spcBef>
          <a:spcPct val="0"/>
        </a:spcBef>
        <a:buNone/>
        <a:defRPr sz="2700" b="0" kern="1200">
          <a:solidFill>
            <a:schemeClr val="tx1"/>
          </a:solidFill>
          <a:latin typeface="+mj-lt"/>
          <a:ea typeface="+mj-ea"/>
          <a:cs typeface="+mj-cs"/>
        </a:defRPr>
      </a:lvl1pPr>
    </p:titleStyle>
    <p:bodyStyle>
      <a:lvl1pPr marL="216000" indent="-216000" algn="l" defTabSz="1088502" rtl="0" eaLnBrk="1" latinLnBrk="0" hangingPunct="1">
        <a:lnSpc>
          <a:spcPct val="110000"/>
        </a:lnSpc>
        <a:spcBef>
          <a:spcPts val="600"/>
        </a:spcBef>
        <a:buClr>
          <a:schemeClr val="accent5"/>
        </a:buClr>
        <a:buSzPct val="80000"/>
        <a:buFont typeface="Arial" panose="020B0604020202020204" pitchFamily="34" charset="0"/>
        <a:buChar char="►"/>
        <a:defRPr sz="1900" b="0" kern="1200" baseline="0">
          <a:solidFill>
            <a:schemeClr val="tx1"/>
          </a:solidFill>
          <a:latin typeface="+mn-lt"/>
          <a:ea typeface="+mn-ea"/>
          <a:cs typeface="+mn-cs"/>
        </a:defRPr>
      </a:lvl1pPr>
      <a:lvl2pPr marL="468000" indent="-216000" algn="l" defTabSz="1088502" rtl="0" eaLnBrk="1" latinLnBrk="0" hangingPunct="1">
        <a:lnSpc>
          <a:spcPct val="110000"/>
        </a:lnSpc>
        <a:spcBef>
          <a:spcPts val="600"/>
        </a:spcBef>
        <a:buClr>
          <a:schemeClr val="tx1"/>
        </a:buClr>
        <a:buSzPct val="80000"/>
        <a:buFont typeface="Arial" panose="020B0604020202020204" pitchFamily="34" charset="0"/>
        <a:buChar char="►"/>
        <a:defRPr sz="1900" kern="1200">
          <a:solidFill>
            <a:schemeClr val="accent2"/>
          </a:solidFill>
          <a:latin typeface="+mn-lt"/>
          <a:ea typeface="+mn-ea"/>
          <a:cs typeface="+mn-cs"/>
        </a:defRPr>
      </a:lvl2pPr>
      <a:lvl3pPr marL="0" indent="0" algn="l" defTabSz="1088502" rtl="0" eaLnBrk="1" latinLnBrk="0" hangingPunct="1">
        <a:lnSpc>
          <a:spcPct val="110000"/>
        </a:lnSpc>
        <a:spcBef>
          <a:spcPts val="0"/>
        </a:spcBef>
        <a:spcAft>
          <a:spcPts val="600"/>
        </a:spcAft>
        <a:buFont typeface="Arial" pitchFamily="34" charset="0"/>
        <a:buNone/>
        <a:defRPr sz="2100" b="1" kern="1200" baseline="0">
          <a:solidFill>
            <a:schemeClr val="accent2"/>
          </a:solidFill>
          <a:latin typeface="+mn-lt"/>
          <a:ea typeface="+mn-ea"/>
          <a:cs typeface="+mn-cs"/>
        </a:defRPr>
      </a:lvl3pPr>
      <a:lvl4pPr marL="0" indent="0" algn="l" defTabSz="1088502" rtl="0" eaLnBrk="1" latinLnBrk="0" hangingPunct="1">
        <a:lnSpc>
          <a:spcPct val="110000"/>
        </a:lnSpc>
        <a:spcBef>
          <a:spcPts val="0"/>
        </a:spcBef>
        <a:buFont typeface="Arial" pitchFamily="34" charset="0"/>
        <a:buNone/>
        <a:defRPr sz="1900" b="0" kern="1200">
          <a:solidFill>
            <a:schemeClr val="tx1"/>
          </a:solidFill>
          <a:latin typeface="+mn-lt"/>
          <a:ea typeface="+mn-ea"/>
          <a:cs typeface="+mn-cs"/>
        </a:defRPr>
      </a:lvl4pPr>
      <a:lvl5pPr marL="216000" indent="0" algn="l" defTabSz="1088502" rtl="0" eaLnBrk="1" latinLnBrk="0" hangingPunct="1">
        <a:lnSpc>
          <a:spcPct val="110000"/>
        </a:lnSpc>
        <a:spcBef>
          <a:spcPts val="0"/>
        </a:spcBef>
        <a:buFont typeface="Arial" pitchFamily="34" charset="0"/>
        <a:buNone/>
        <a:defRPr sz="1900" kern="1200" baseline="0">
          <a:solidFill>
            <a:schemeClr val="tx1"/>
          </a:solidFill>
          <a:latin typeface="+mn-lt"/>
          <a:ea typeface="+mn-ea"/>
          <a:cs typeface="+mn-cs"/>
        </a:defRPr>
      </a:lvl5pPr>
      <a:lvl6pPr marL="468000" indent="0" algn="l" defTabSz="1088502" rtl="0" eaLnBrk="1" latinLnBrk="0" hangingPunct="1">
        <a:lnSpc>
          <a:spcPct val="110000"/>
        </a:lnSpc>
        <a:spcBef>
          <a:spcPts val="0"/>
        </a:spcBef>
        <a:buFont typeface="Arial" pitchFamily="34" charset="0"/>
        <a:buNone/>
        <a:defRPr sz="1900" kern="1200">
          <a:solidFill>
            <a:schemeClr val="tx1"/>
          </a:solidFill>
          <a:latin typeface="+mn-lt"/>
          <a:ea typeface="+mn-ea"/>
          <a:cs typeface="+mn-cs"/>
        </a:defRPr>
      </a:lvl6pPr>
      <a:lvl7pPr marL="468000" indent="0" algn="l" defTabSz="1088502" rtl="0" eaLnBrk="1" latinLnBrk="0" hangingPunct="1">
        <a:spcBef>
          <a:spcPts val="0"/>
        </a:spcBef>
        <a:buFont typeface="Arial" pitchFamily="34" charset="0"/>
        <a:buNone/>
        <a:defRPr sz="1600" kern="1200">
          <a:solidFill>
            <a:schemeClr val="tx1"/>
          </a:solidFill>
          <a:latin typeface="+mn-lt"/>
          <a:ea typeface="+mn-ea"/>
          <a:cs typeface="+mn-cs"/>
        </a:defRPr>
      </a:lvl7pPr>
      <a:lvl8pPr marL="468000" indent="0" algn="l" defTabSz="1088502" rtl="0" eaLnBrk="1" latinLnBrk="0" hangingPunct="1">
        <a:spcBef>
          <a:spcPts val="0"/>
        </a:spcBef>
        <a:buFont typeface="Arial" pitchFamily="34" charset="0"/>
        <a:buNone/>
        <a:defRPr sz="1600" kern="1200">
          <a:solidFill>
            <a:schemeClr val="tx1"/>
          </a:solidFill>
          <a:latin typeface="+mn-lt"/>
          <a:ea typeface="+mn-ea"/>
          <a:cs typeface="+mn-cs"/>
        </a:defRPr>
      </a:lvl8pPr>
      <a:lvl9pPr marL="468000" indent="0" algn="l" defTabSz="1088502"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502" rtl="0" eaLnBrk="1" latinLnBrk="0" hangingPunct="1">
        <a:defRPr sz="1600" kern="1200">
          <a:solidFill>
            <a:schemeClr val="tx1"/>
          </a:solidFill>
          <a:latin typeface="+mn-lt"/>
          <a:ea typeface="+mn-ea"/>
          <a:cs typeface="+mn-cs"/>
        </a:defRPr>
      </a:lvl1pPr>
      <a:lvl2pPr marL="544251" algn="l" defTabSz="1088502" rtl="0" eaLnBrk="1" latinLnBrk="0" hangingPunct="1">
        <a:defRPr sz="1600" kern="1200">
          <a:solidFill>
            <a:schemeClr val="tx1"/>
          </a:solidFill>
          <a:latin typeface="+mn-lt"/>
          <a:ea typeface="+mn-ea"/>
          <a:cs typeface="+mn-cs"/>
        </a:defRPr>
      </a:lvl2pPr>
      <a:lvl3pPr marL="1088502" algn="l" defTabSz="1088502" rtl="0" eaLnBrk="1" latinLnBrk="0" hangingPunct="1">
        <a:defRPr sz="1600" kern="1200">
          <a:solidFill>
            <a:schemeClr val="tx1"/>
          </a:solidFill>
          <a:latin typeface="+mn-lt"/>
          <a:ea typeface="+mn-ea"/>
          <a:cs typeface="+mn-cs"/>
        </a:defRPr>
      </a:lvl3pPr>
      <a:lvl4pPr marL="1632753" algn="l" defTabSz="1088502" rtl="0" eaLnBrk="1" latinLnBrk="0" hangingPunct="1">
        <a:defRPr sz="1600" kern="1200">
          <a:solidFill>
            <a:schemeClr val="tx1"/>
          </a:solidFill>
          <a:latin typeface="+mn-lt"/>
          <a:ea typeface="+mn-ea"/>
          <a:cs typeface="+mn-cs"/>
        </a:defRPr>
      </a:lvl4pPr>
      <a:lvl5pPr marL="2177004" algn="l" defTabSz="1088502" rtl="0" eaLnBrk="1" latinLnBrk="0" hangingPunct="1">
        <a:defRPr sz="1600" kern="1200">
          <a:solidFill>
            <a:schemeClr val="tx1"/>
          </a:solidFill>
          <a:latin typeface="+mn-lt"/>
          <a:ea typeface="+mn-ea"/>
          <a:cs typeface="+mn-cs"/>
        </a:defRPr>
      </a:lvl5pPr>
      <a:lvl6pPr marL="2721254" algn="l" defTabSz="1088502" rtl="0" eaLnBrk="1" latinLnBrk="0" hangingPunct="1">
        <a:defRPr sz="1600" kern="1200">
          <a:solidFill>
            <a:schemeClr val="tx1"/>
          </a:solidFill>
          <a:latin typeface="+mn-lt"/>
          <a:ea typeface="+mn-ea"/>
          <a:cs typeface="+mn-cs"/>
        </a:defRPr>
      </a:lvl6pPr>
      <a:lvl7pPr marL="3265505" algn="l" defTabSz="1088502" rtl="0" eaLnBrk="1" latinLnBrk="0" hangingPunct="1">
        <a:defRPr sz="1600" kern="1200">
          <a:solidFill>
            <a:schemeClr val="tx1"/>
          </a:solidFill>
          <a:latin typeface="+mn-lt"/>
          <a:ea typeface="+mn-ea"/>
          <a:cs typeface="+mn-cs"/>
        </a:defRPr>
      </a:lvl7pPr>
      <a:lvl8pPr marL="3809756" algn="l" defTabSz="1088502" rtl="0" eaLnBrk="1" latinLnBrk="0" hangingPunct="1">
        <a:defRPr sz="1600" kern="1200">
          <a:solidFill>
            <a:schemeClr val="tx1"/>
          </a:solidFill>
          <a:latin typeface="+mn-lt"/>
          <a:ea typeface="+mn-ea"/>
          <a:cs typeface="+mn-cs"/>
        </a:defRPr>
      </a:lvl8pPr>
      <a:lvl9pPr marL="4354007" algn="l" defTabSz="108850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eg"/><Relationship Id="rId7" Type="http://schemas.openxmlformats.org/officeDocument/2006/relationships/image" Target="cid:F5E34AA5-0520-4746-A4F7-D44431DA413A"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abp.nl/content/dam/abp/common/documents/abtn-2023.pdf"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Tijdelijke aanduiding voor afbeelding 9"/>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061" b="9061"/>
          <a:stretch>
            <a:fillRect/>
          </a:stretch>
        </p:blipFill>
        <p:spPr>
          <a:xfrm>
            <a:off x="0" y="1247266"/>
            <a:ext cx="12193587" cy="5611081"/>
          </a:xfrm>
        </p:spPr>
      </p:pic>
      <p:sp>
        <p:nvSpPr>
          <p:cNvPr id="13314" name="Tijdelijke aanduiding voor tekst 13"/>
          <p:cNvSpPr>
            <a:spLocks noGrp="1" noTextEdit="1"/>
          </p:cNvSpPr>
          <p:nvPr>
            <p:ph type="body" idx="1000"/>
          </p:nvPr>
        </p:nvSpPr>
        <p:spPr>
          <a:xfrm>
            <a:off x="0" y="5413911"/>
            <a:ext cx="5311083" cy="760314"/>
          </a:xfrm>
          <a:custGeom>
            <a:avLst/>
            <a:gdLst>
              <a:gd name="T0" fmla="*/ 4932824 w 4184"/>
              <a:gd name="T1" fmla="*/ 760236 h 597"/>
              <a:gd name="T2" fmla="*/ 0 w 4184"/>
              <a:gd name="T3" fmla="*/ 760236 h 597"/>
              <a:gd name="T4" fmla="*/ 0 w 4184"/>
              <a:gd name="T5" fmla="*/ 0 h 597"/>
              <a:gd name="T6" fmla="*/ 4932824 w 4184"/>
              <a:gd name="T7" fmla="*/ 0 h 597"/>
              <a:gd name="T8" fmla="*/ 5312467 w 4184"/>
              <a:gd name="T9" fmla="*/ 379481 h 597"/>
              <a:gd name="T10" fmla="*/ 5312467 w 4184"/>
              <a:gd name="T11" fmla="*/ 379481 h 597"/>
              <a:gd name="T12" fmla="*/ 4932824 w 4184"/>
              <a:gd name="T13" fmla="*/ 760236 h 5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4" h="597">
                <a:moveTo>
                  <a:pt x="3885" y="597"/>
                </a:moveTo>
                <a:cubicBezTo>
                  <a:pt x="0" y="597"/>
                  <a:pt x="0" y="597"/>
                  <a:pt x="0" y="597"/>
                </a:cubicBezTo>
                <a:cubicBezTo>
                  <a:pt x="0" y="0"/>
                  <a:pt x="0" y="0"/>
                  <a:pt x="0" y="0"/>
                </a:cubicBezTo>
                <a:cubicBezTo>
                  <a:pt x="3885" y="0"/>
                  <a:pt x="3885" y="0"/>
                  <a:pt x="3885" y="0"/>
                </a:cubicBezTo>
                <a:cubicBezTo>
                  <a:pt x="4050" y="0"/>
                  <a:pt x="4184" y="133"/>
                  <a:pt x="4184" y="298"/>
                </a:cubicBezTo>
                <a:cubicBezTo>
                  <a:pt x="4184" y="298"/>
                  <a:pt x="4184" y="298"/>
                  <a:pt x="4184" y="298"/>
                </a:cubicBezTo>
                <a:cubicBezTo>
                  <a:pt x="4184" y="463"/>
                  <a:pt x="4050" y="597"/>
                  <a:pt x="3885" y="597"/>
                </a:cubicBezTo>
                <a:close/>
              </a:path>
            </a:pathLst>
          </a:custGeom>
        </p:spPr>
        <p:txBody>
          <a:bodyPr/>
          <a:lstStyle/>
          <a:p>
            <a:endParaRPr lang="nl-NL"/>
          </a:p>
        </p:txBody>
      </p:sp>
      <p:sp>
        <p:nvSpPr>
          <p:cNvPr id="11" name="Tijdelijke aanduiding voor tekst 10"/>
          <p:cNvSpPr>
            <a:spLocks noGrp="1"/>
          </p:cNvSpPr>
          <p:nvPr>
            <p:ph type="body" sz="quarter" idx="15"/>
          </p:nvPr>
        </p:nvSpPr>
        <p:spPr>
          <a:xfrm>
            <a:off x="809520" y="5632164"/>
            <a:ext cx="4212676" cy="323808"/>
          </a:xfrm>
        </p:spPr>
        <p:txBody>
          <a:bodyPr/>
          <a:lstStyle/>
          <a:p>
            <a:pPr defTabSz="816403">
              <a:defRPr/>
            </a:pPr>
            <a:r>
              <a:rPr lang="nl-NL" dirty="0"/>
              <a:t>Peter Janssen, ABP</a:t>
            </a:r>
          </a:p>
        </p:txBody>
      </p:sp>
      <p:sp>
        <p:nvSpPr>
          <p:cNvPr id="13318" name="Subtitle 1"/>
          <p:cNvSpPr>
            <a:spLocks noGrp="1"/>
          </p:cNvSpPr>
          <p:nvPr>
            <p:ph type="subTitle" idx="1"/>
          </p:nvPr>
        </p:nvSpPr>
        <p:spPr>
          <a:xfrm>
            <a:off x="809520" y="2991701"/>
            <a:ext cx="6623775" cy="792060"/>
          </a:xfrm>
        </p:spPr>
        <p:txBody>
          <a:bodyPr wrap="square" numCol="1" anchor="t" anchorCtr="0" compatLnSpc="1">
            <a:prstTxWarp prst="textNoShape">
              <a:avLst/>
            </a:prstTxWarp>
          </a:bodyPr>
          <a:lstStyle/>
          <a:p>
            <a:r>
              <a:rPr lang="nl-NL" dirty="0"/>
              <a:t>6 december 2023</a:t>
            </a:r>
          </a:p>
          <a:p>
            <a:endParaRPr lang="x-none" altLang="x-none" dirty="0"/>
          </a:p>
        </p:txBody>
      </p:sp>
      <p:sp>
        <p:nvSpPr>
          <p:cNvPr id="13320" name="Titel 4"/>
          <p:cNvSpPr>
            <a:spLocks noGrp="1"/>
          </p:cNvSpPr>
          <p:nvPr>
            <p:ph type="ctrTitle"/>
          </p:nvPr>
        </p:nvSpPr>
        <p:spPr>
          <a:xfrm>
            <a:off x="809520" y="1880596"/>
            <a:ext cx="6623775" cy="576188"/>
          </a:xfrm>
        </p:spPr>
        <p:txBody>
          <a:bodyPr/>
          <a:lstStyle/>
          <a:p>
            <a:r>
              <a:rPr lang="nl-NL" dirty="0"/>
              <a:t>Pensioenactualiteiten</a:t>
            </a:r>
            <a:br>
              <a:rPr lang="nl-NL" dirty="0"/>
            </a:br>
            <a:r>
              <a:rPr lang="nl-NL" dirty="0"/>
              <a:t>Buitenlandse Zaken</a:t>
            </a:r>
            <a:endParaRPr lang="nl-NL" altLang="x-non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487" y="4407567"/>
            <a:ext cx="10361851" cy="1361898"/>
          </a:xfrm>
        </p:spPr>
        <p:txBody>
          <a:bodyPr rtlCol="0">
            <a:noAutofit/>
          </a:bodyPr>
          <a:lstStyle/>
          <a:p>
            <a:pPr defTabSz="816403">
              <a:defRPr/>
            </a:pPr>
            <a:r>
              <a:rPr lang="en-US" err="1"/>
              <a:t>Pensioenbouw</a:t>
            </a:r>
            <a:endParaRPr lang="en-US"/>
          </a:p>
        </p:txBody>
      </p:sp>
      <p:sp>
        <p:nvSpPr>
          <p:cNvPr id="77826" name="Tijdelijke aanduiding voor tekst 2"/>
          <p:cNvSpPr>
            <a:spLocks noGrp="1"/>
          </p:cNvSpPr>
          <p:nvPr>
            <p:ph type="body" idx="1"/>
          </p:nvPr>
        </p:nvSpPr>
        <p:spPr>
          <a:xfrm>
            <a:off x="963487" y="2907575"/>
            <a:ext cx="10361851" cy="1499992"/>
          </a:xfrm>
        </p:spPr>
        <p:txBody>
          <a:bodyPr wrap="square" numCol="1" anchorCtr="0" compatLnSpc="1">
            <a:prstTxWarp prst="textNoShape">
              <a:avLst/>
            </a:prstTxWarp>
          </a:bodyPr>
          <a:lstStyle/>
          <a:p>
            <a:r>
              <a:rPr lang="nl-NL" sz="2800" dirty="0"/>
              <a:t>Buitenlandse Zaken</a:t>
            </a:r>
            <a:endParaRPr lang="nl-NL" altLang="x-none" sz="2800" dirty="0"/>
          </a:p>
        </p:txBody>
      </p:sp>
    </p:spTree>
    <p:extLst>
      <p:ext uri="{BB962C8B-B14F-4D97-AF65-F5344CB8AC3E}">
        <p14:creationId xmlns:p14="http://schemas.microsoft.com/office/powerpoint/2010/main" val="244489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Pensioen driehoek</a:t>
            </a:r>
          </a:p>
        </p:txBody>
      </p:sp>
      <p:grpSp>
        <p:nvGrpSpPr>
          <p:cNvPr id="24" name="Groep 23"/>
          <p:cNvGrpSpPr/>
          <p:nvPr/>
        </p:nvGrpSpPr>
        <p:grpSpPr>
          <a:xfrm>
            <a:off x="1557658" y="2379738"/>
            <a:ext cx="3319319" cy="2915460"/>
            <a:chOff x="1592768" y="1480424"/>
            <a:chExt cx="3319751" cy="2915840"/>
          </a:xfrm>
        </p:grpSpPr>
        <p:sp>
          <p:nvSpPr>
            <p:cNvPr id="5" name="AutoShape 2"/>
            <p:cNvSpPr>
              <a:spLocks noChangeArrowheads="1"/>
            </p:cNvSpPr>
            <p:nvPr/>
          </p:nvSpPr>
          <p:spPr bwMode="auto">
            <a:xfrm>
              <a:off x="1618060" y="1480424"/>
              <a:ext cx="3294459" cy="2915840"/>
            </a:xfrm>
            <a:prstGeom prst="foldedCorner">
              <a:avLst>
                <a:gd name="adj" fmla="val 12500"/>
              </a:avLst>
            </a:prstGeom>
            <a:solidFill>
              <a:schemeClr val="accent1">
                <a:alpha val="30196"/>
              </a:scheme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1350"/>
            </a:p>
          </p:txBody>
        </p:sp>
        <p:sp>
          <p:nvSpPr>
            <p:cNvPr id="6" name="AutoShape 4"/>
            <p:cNvSpPr>
              <a:spLocks noChangeArrowheads="1"/>
            </p:cNvSpPr>
            <p:nvPr/>
          </p:nvSpPr>
          <p:spPr bwMode="auto">
            <a:xfrm>
              <a:off x="2681288" y="2456736"/>
              <a:ext cx="1162050" cy="1013221"/>
            </a:xfrm>
            <a:prstGeom prst="triangle">
              <a:avLst>
                <a:gd name="adj" fmla="val 50000"/>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1050">
                <a:solidFill>
                  <a:schemeClr val="bg1"/>
                </a:solidFill>
                <a:latin typeface="Trebuchet MS" pitchFamily="34" charset="0"/>
              </a:endParaRPr>
            </a:p>
          </p:txBody>
        </p:sp>
        <p:sp>
          <p:nvSpPr>
            <p:cNvPr id="7" name="Text Box 5"/>
            <p:cNvSpPr txBox="1">
              <a:spLocks noChangeArrowheads="1"/>
            </p:cNvSpPr>
            <p:nvPr/>
          </p:nvSpPr>
          <p:spPr bwMode="auto">
            <a:xfrm>
              <a:off x="2730104" y="2051924"/>
              <a:ext cx="1069181" cy="2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pPr algn="ctr">
                <a:lnSpc>
                  <a:spcPct val="85000"/>
                </a:lnSpc>
              </a:pPr>
              <a:r>
                <a:rPr lang="nl-NL" sz="1350" b="1">
                  <a:solidFill>
                    <a:srgbClr val="0070C0"/>
                  </a:solidFill>
                  <a:latin typeface="Trebuchet MS" pitchFamily="34" charset="0"/>
                </a:rPr>
                <a:t>ambitie</a:t>
              </a:r>
              <a:endParaRPr lang="nl-NL" sz="1050">
                <a:solidFill>
                  <a:srgbClr val="0070C0"/>
                </a:solidFill>
                <a:latin typeface="Trebuchet MS" pitchFamily="34" charset="0"/>
                <a:cs typeface="Arial" pitchFamily="34" charset="0"/>
              </a:endParaRPr>
            </a:p>
          </p:txBody>
        </p:sp>
        <p:sp>
          <p:nvSpPr>
            <p:cNvPr id="8" name="Text Box 6"/>
            <p:cNvSpPr txBox="1">
              <a:spLocks noChangeArrowheads="1"/>
            </p:cNvSpPr>
            <p:nvPr/>
          </p:nvSpPr>
          <p:spPr bwMode="auto">
            <a:xfrm>
              <a:off x="2291672" y="3479482"/>
              <a:ext cx="723275" cy="2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pPr algn="ctr">
                <a:lnSpc>
                  <a:spcPct val="85000"/>
                </a:lnSpc>
              </a:pPr>
              <a:r>
                <a:rPr lang="nl-NL" sz="1350" b="1">
                  <a:solidFill>
                    <a:srgbClr val="0070C0"/>
                  </a:solidFill>
                  <a:latin typeface="Trebuchet MS" pitchFamily="34" charset="0"/>
                </a:rPr>
                <a:t>kosten</a:t>
              </a:r>
              <a:endParaRPr lang="nl-NL" sz="1050">
                <a:solidFill>
                  <a:srgbClr val="0070C0"/>
                </a:solidFill>
                <a:latin typeface="Trebuchet MS" pitchFamily="34" charset="0"/>
                <a:cs typeface="Arial" pitchFamily="34" charset="0"/>
              </a:endParaRPr>
            </a:p>
          </p:txBody>
        </p:sp>
        <p:sp>
          <p:nvSpPr>
            <p:cNvPr id="9" name="Text Box 7"/>
            <p:cNvSpPr txBox="1">
              <a:spLocks noChangeArrowheads="1"/>
            </p:cNvSpPr>
            <p:nvPr/>
          </p:nvSpPr>
          <p:spPr bwMode="auto">
            <a:xfrm>
              <a:off x="3541100" y="3479482"/>
              <a:ext cx="997389" cy="2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pPr algn="ctr">
                <a:lnSpc>
                  <a:spcPct val="85000"/>
                </a:lnSpc>
              </a:pPr>
              <a:r>
                <a:rPr lang="nl-NL" sz="1350" b="1">
                  <a:solidFill>
                    <a:srgbClr val="0070C0"/>
                  </a:solidFill>
                  <a:latin typeface="Trebuchet MS" pitchFamily="34" charset="0"/>
                </a:rPr>
                <a:t>zekerheid</a:t>
              </a:r>
              <a:endParaRPr lang="nl-NL" sz="1050">
                <a:solidFill>
                  <a:srgbClr val="0070C0"/>
                </a:solidFill>
                <a:latin typeface="Trebuchet MS" pitchFamily="34" charset="0"/>
                <a:cs typeface="Arial" pitchFamily="34" charset="0"/>
              </a:endParaRPr>
            </a:p>
          </p:txBody>
        </p:sp>
        <p:pic>
          <p:nvPicPr>
            <p:cNvPr id="20" name="Picture 9" descr="ANd9GcTP0-Bf3fvVA3PjReJs_5Csz_ywor2ArhnPh9NdtdcyjfKwCOiQzfZv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91" y="2877238"/>
              <a:ext cx="25836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1592768" y="1480424"/>
              <a:ext cx="2037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pPr algn="ctr"/>
              <a:r>
                <a:rPr lang="nl-NL" sz="1800" i="1">
                  <a:latin typeface="Trebuchet MS" pitchFamily="34" charset="0"/>
                </a:rPr>
                <a:t>Pensioen contract</a:t>
              </a:r>
            </a:p>
          </p:txBody>
        </p:sp>
        <p:pic>
          <p:nvPicPr>
            <p:cNvPr id="18" name="Picture 17" descr="ANd9GcShwvmDMWl4khHF79pdqudFflRGf0CwXf0COZZLIxrMXaBy4AKWoYNO_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391" y="3141558"/>
              <a:ext cx="258366"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C90029716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791" y="1922358"/>
              <a:ext cx="302419"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9"/>
            <p:cNvSpPr>
              <a:spLocks noChangeArrowheads="1"/>
            </p:cNvSpPr>
            <p:nvPr/>
          </p:nvSpPr>
          <p:spPr bwMode="auto">
            <a:xfrm>
              <a:off x="2288176" y="3640217"/>
              <a:ext cx="6671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sz="1200">
                  <a:latin typeface="Trebuchet MS" pitchFamily="34" charset="0"/>
                </a:rPr>
                <a:t>premie</a:t>
              </a:r>
            </a:p>
          </p:txBody>
        </p:sp>
        <p:sp>
          <p:nvSpPr>
            <p:cNvPr id="14" name="Rectangle 20"/>
            <p:cNvSpPr>
              <a:spLocks noChangeArrowheads="1"/>
            </p:cNvSpPr>
            <p:nvPr/>
          </p:nvSpPr>
          <p:spPr bwMode="auto">
            <a:xfrm>
              <a:off x="3468558" y="3640217"/>
              <a:ext cx="110318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sz="1200">
                  <a:latin typeface="Trebuchet MS" pitchFamily="34" charset="0"/>
                </a:rPr>
                <a:t>risico’s</a:t>
              </a:r>
            </a:p>
            <a:p>
              <a:pPr algn="ctr"/>
              <a:r>
                <a:rPr lang="nl-NL" sz="900">
                  <a:latin typeface="Trebuchet MS" pitchFamily="34" charset="0"/>
                </a:rPr>
                <a:t>realisatie ambitie</a:t>
              </a:r>
            </a:p>
          </p:txBody>
        </p:sp>
        <p:sp>
          <p:nvSpPr>
            <p:cNvPr id="15" name="Rectangle 21"/>
            <p:cNvSpPr>
              <a:spLocks noChangeArrowheads="1"/>
            </p:cNvSpPr>
            <p:nvPr/>
          </p:nvSpPr>
          <p:spPr bwMode="auto">
            <a:xfrm>
              <a:off x="2580350" y="2204324"/>
              <a:ext cx="13901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sz="1200">
                  <a:latin typeface="Trebuchet MS" pitchFamily="34" charset="0"/>
                </a:rPr>
                <a:t>pensioenregeling</a:t>
              </a:r>
            </a:p>
          </p:txBody>
        </p:sp>
      </p:grpSp>
      <p:grpSp>
        <p:nvGrpSpPr>
          <p:cNvPr id="28" name="Groep 27"/>
          <p:cNvGrpSpPr/>
          <p:nvPr/>
        </p:nvGrpSpPr>
        <p:grpSpPr>
          <a:xfrm>
            <a:off x="6020756" y="3007194"/>
            <a:ext cx="2594402" cy="2366562"/>
            <a:chOff x="4996418" y="1677299"/>
            <a:chExt cx="2594740" cy="2366870"/>
          </a:xfrm>
        </p:grpSpPr>
        <p:pic>
          <p:nvPicPr>
            <p:cNvPr id="21" name="Picture 10" descr="ANd9GcTP0-Bf3fvVA3PjReJs_5Csz_ywor2ArhnPh9NdtdcyjfKwCOiQzfZv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945" y="1710429"/>
              <a:ext cx="295275"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1"/>
            <p:cNvSpPr txBox="1">
              <a:spLocks noChangeArrowheads="1"/>
            </p:cNvSpPr>
            <p:nvPr/>
          </p:nvSpPr>
          <p:spPr bwMode="auto">
            <a:xfrm>
              <a:off x="4996418" y="1935457"/>
              <a:ext cx="1845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r>
                <a:rPr lang="nl-NL" sz="1200" b="1">
                  <a:solidFill>
                    <a:schemeClr val="accent1"/>
                  </a:solidFill>
                  <a:latin typeface="Trebuchet MS" pitchFamily="34" charset="0"/>
                </a:rPr>
                <a:t>balans tussen ambitie, </a:t>
              </a:r>
            </a:p>
            <a:p>
              <a:r>
                <a:rPr lang="nl-NL" sz="1200" b="1">
                  <a:solidFill>
                    <a:schemeClr val="accent1"/>
                  </a:solidFill>
                  <a:latin typeface="Trebuchet MS" pitchFamily="34" charset="0"/>
                </a:rPr>
                <a:t>kosten en zekerheid</a:t>
              </a:r>
            </a:p>
          </p:txBody>
        </p:sp>
        <p:sp>
          <p:nvSpPr>
            <p:cNvPr id="23" name="Text Box 12"/>
            <p:cNvSpPr txBox="1">
              <a:spLocks noChangeArrowheads="1"/>
            </p:cNvSpPr>
            <p:nvPr/>
          </p:nvSpPr>
          <p:spPr bwMode="auto">
            <a:xfrm>
              <a:off x="5381626" y="2350982"/>
              <a:ext cx="2209532"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ea typeface="Osaka"/>
                  <a:cs typeface="Osaka"/>
                </a:defRPr>
              </a:lvl1pPr>
              <a:lvl2pPr marL="742950" indent="-285750">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r>
                <a:rPr lang="nl-NL" sz="1050">
                  <a:latin typeface="Trebuchet MS" pitchFamily="34" charset="0"/>
                </a:rPr>
                <a:t>evenwichtige afweging belangen van generaties, groepen deelnemers en werkgevers</a:t>
              </a:r>
            </a:p>
          </p:txBody>
        </p:sp>
        <p:sp>
          <p:nvSpPr>
            <p:cNvPr id="16" name="Text Box 15"/>
            <p:cNvSpPr txBox="1">
              <a:spLocks noChangeArrowheads="1"/>
            </p:cNvSpPr>
            <p:nvPr/>
          </p:nvSpPr>
          <p:spPr bwMode="auto">
            <a:xfrm>
              <a:off x="5050642" y="3397838"/>
              <a:ext cx="2406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ea typeface="Osaka"/>
                  <a:cs typeface="Osaka"/>
                </a:defRPr>
              </a:lvl1pPr>
              <a:lvl2pPr>
                <a:defRPr sz="2400">
                  <a:solidFill>
                    <a:schemeClr val="tx1"/>
                  </a:solidFill>
                  <a:latin typeface="Times" pitchFamily="18" charset="0"/>
                  <a:ea typeface="Osaka"/>
                  <a:cs typeface="Osaka"/>
                </a:defRPr>
              </a:lvl2pPr>
              <a:lvl3pPr marL="1143000" indent="-228600">
                <a:defRPr sz="2400">
                  <a:solidFill>
                    <a:schemeClr val="tx1"/>
                  </a:solidFill>
                  <a:latin typeface="Times" pitchFamily="18" charset="0"/>
                  <a:ea typeface="Osaka"/>
                  <a:cs typeface="Osaka"/>
                </a:defRPr>
              </a:lvl3pPr>
              <a:lvl4pPr marL="1600200" indent="-228600">
                <a:defRPr sz="2400">
                  <a:solidFill>
                    <a:schemeClr val="tx1"/>
                  </a:solidFill>
                  <a:latin typeface="Times" pitchFamily="18" charset="0"/>
                  <a:ea typeface="Osaka"/>
                  <a:cs typeface="Osaka"/>
                </a:defRPr>
              </a:lvl4pPr>
              <a:lvl5pPr marL="2057400" indent="-228600">
                <a:defRPr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sz="2400">
                  <a:solidFill>
                    <a:schemeClr val="tx1"/>
                  </a:solidFill>
                  <a:latin typeface="Times" pitchFamily="18" charset="0"/>
                  <a:ea typeface="Osaka"/>
                  <a:cs typeface="Osaka"/>
                </a:defRPr>
              </a:lvl9pPr>
            </a:lstStyle>
            <a:p>
              <a:pPr marL="171433" indent="-171433">
                <a:buFont typeface="Arial" panose="020B0604020202020204" pitchFamily="34" charset="0"/>
                <a:buChar char="•"/>
              </a:pPr>
              <a:r>
                <a:rPr lang="nl-NL" sz="1200" b="1">
                  <a:solidFill>
                    <a:schemeClr val="accent1"/>
                  </a:solidFill>
                  <a:latin typeface="Trebuchet MS" pitchFamily="34" charset="0"/>
                </a:rPr>
                <a:t>beleggingsbeleid</a:t>
              </a:r>
            </a:p>
            <a:p>
              <a:pPr marL="171433" indent="-171433">
                <a:buFont typeface="Arial" panose="020B0604020202020204" pitchFamily="34" charset="0"/>
                <a:buChar char="•"/>
              </a:pPr>
              <a:r>
                <a:rPr lang="nl-NL" sz="1200" b="1">
                  <a:solidFill>
                    <a:schemeClr val="accent1"/>
                  </a:solidFill>
                  <a:latin typeface="Trebuchet MS" pitchFamily="34" charset="0"/>
                </a:rPr>
                <a:t>premiebeleid</a:t>
              </a:r>
            </a:p>
            <a:p>
              <a:pPr marL="171433" indent="-171433">
                <a:buFont typeface="Arial" panose="020B0604020202020204" pitchFamily="34" charset="0"/>
                <a:buChar char="•"/>
              </a:pPr>
              <a:r>
                <a:rPr lang="nl-NL" sz="1200" b="1">
                  <a:solidFill>
                    <a:schemeClr val="accent1"/>
                  </a:solidFill>
                  <a:latin typeface="Trebuchet MS" pitchFamily="34" charset="0"/>
                </a:rPr>
                <a:t>indexatiebeleid</a:t>
              </a:r>
            </a:p>
          </p:txBody>
        </p:sp>
        <p:pic>
          <p:nvPicPr>
            <p:cNvPr id="17" name="Picture 16" descr="ANd9GcShwvmDMWl4khHF79pdqudFflRGf0CwXf0COZZLIxrMXaBy4AKWoYNO_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945" y="3144235"/>
              <a:ext cx="258366"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hthoek 25"/>
            <p:cNvSpPr/>
            <p:nvPr/>
          </p:nvSpPr>
          <p:spPr>
            <a:xfrm>
              <a:off x="5437779" y="1677299"/>
              <a:ext cx="550151" cy="276999"/>
            </a:xfrm>
            <a:prstGeom prst="rect">
              <a:avLst/>
            </a:prstGeom>
          </p:spPr>
          <p:txBody>
            <a:bodyPr wrap="none">
              <a:spAutoFit/>
            </a:bodyPr>
            <a:lstStyle/>
            <a:p>
              <a:r>
                <a:rPr lang="nl-NL" sz="1200" b="1">
                  <a:solidFill>
                    <a:srgbClr val="0699CC"/>
                  </a:solidFill>
                  <a:latin typeface="Trebuchet MS" pitchFamily="34" charset="0"/>
                </a:rPr>
                <a:t>doel:</a:t>
              </a:r>
              <a:endParaRPr lang="nl-NL"/>
            </a:p>
          </p:txBody>
        </p:sp>
        <p:sp>
          <p:nvSpPr>
            <p:cNvPr id="27" name="Rechthoek 26"/>
            <p:cNvSpPr/>
            <p:nvPr/>
          </p:nvSpPr>
          <p:spPr>
            <a:xfrm>
              <a:off x="5437779" y="3136577"/>
              <a:ext cx="1287532" cy="276999"/>
            </a:xfrm>
            <a:prstGeom prst="rect">
              <a:avLst/>
            </a:prstGeom>
          </p:spPr>
          <p:txBody>
            <a:bodyPr wrap="none">
              <a:spAutoFit/>
            </a:bodyPr>
            <a:lstStyle/>
            <a:p>
              <a:r>
                <a:rPr lang="nl-NL" sz="1200" b="1">
                  <a:solidFill>
                    <a:srgbClr val="0699CC"/>
                  </a:solidFill>
                  <a:latin typeface="Trebuchet MS" pitchFamily="34" charset="0"/>
                </a:rPr>
                <a:t>stuurmiddelen:</a:t>
              </a:r>
              <a:endParaRPr lang="nl-NL"/>
            </a:p>
          </p:txBody>
        </p:sp>
      </p:grpSp>
      <p:sp>
        <p:nvSpPr>
          <p:cNvPr id="29" name="Wolk 28"/>
          <p:cNvSpPr/>
          <p:nvPr/>
        </p:nvSpPr>
        <p:spPr>
          <a:xfrm>
            <a:off x="2351120" y="1773826"/>
            <a:ext cx="1742848" cy="589350"/>
          </a:xfrm>
          <a:prstGeom prst="cloud">
            <a:avLst/>
          </a:prstGeom>
          <a:solidFill>
            <a:srgbClr val="9BB3D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rgbClr val="FFFFFF"/>
                </a:solidFill>
              </a:rPr>
              <a:t>economische omgeving</a:t>
            </a:r>
          </a:p>
        </p:txBody>
      </p:sp>
      <p:sp>
        <p:nvSpPr>
          <p:cNvPr id="31" name="Afgeronde rechthoek 30"/>
          <p:cNvSpPr/>
          <p:nvPr/>
        </p:nvSpPr>
        <p:spPr>
          <a:xfrm>
            <a:off x="1250180" y="3335663"/>
            <a:ext cx="1156296" cy="660149"/>
          </a:xfrm>
          <a:prstGeom prst="roundRect">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FFFF"/>
                </a:solidFill>
              </a:rPr>
              <a:t>ABP bestuur</a:t>
            </a:r>
          </a:p>
        </p:txBody>
      </p:sp>
      <p:sp>
        <p:nvSpPr>
          <p:cNvPr id="35" name="Toelichting met afgeronde rechthoek 34"/>
          <p:cNvSpPr/>
          <p:nvPr/>
        </p:nvSpPr>
        <p:spPr>
          <a:xfrm>
            <a:off x="4383858" y="2318907"/>
            <a:ext cx="1097228" cy="577565"/>
          </a:xfrm>
          <a:prstGeom prst="wedgeRoundRectCallout">
            <a:avLst>
              <a:gd name="adj1" fmla="val -116667"/>
              <a:gd name="adj2" fmla="val 77793"/>
              <a:gd name="adj3" fmla="val 16667"/>
            </a:avLst>
          </a:prstGeom>
          <a:solidFill>
            <a:srgbClr val="7030A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1400">
                <a:solidFill>
                  <a:prstClr val="white"/>
                </a:solidFill>
              </a:rPr>
              <a:t>Pensioen</a:t>
            </a:r>
          </a:p>
          <a:p>
            <a:pPr lvl="0" algn="ctr"/>
            <a:r>
              <a:rPr lang="nl-NL" sz="1400">
                <a:solidFill>
                  <a:prstClr val="white"/>
                </a:solidFill>
              </a:rPr>
              <a:t>kamer</a:t>
            </a:r>
          </a:p>
        </p:txBody>
      </p:sp>
      <p:sp>
        <p:nvSpPr>
          <p:cNvPr id="36" name="Toelichting met afgeronde rechthoek 35"/>
          <p:cNvSpPr/>
          <p:nvPr/>
        </p:nvSpPr>
        <p:spPr>
          <a:xfrm>
            <a:off x="478417" y="4832941"/>
            <a:ext cx="1391431" cy="534851"/>
          </a:xfrm>
          <a:prstGeom prst="wedgeRoundRectCallout">
            <a:avLst>
              <a:gd name="adj1" fmla="val 76423"/>
              <a:gd name="adj2" fmla="val -94206"/>
              <a:gd name="adj3" fmla="val 16667"/>
            </a:avLst>
          </a:prstGeom>
          <a:solidFill>
            <a:srgbClr val="99CC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FFFF"/>
                </a:solidFill>
              </a:rPr>
              <a:t>werkgevers + overheid</a:t>
            </a:r>
          </a:p>
        </p:txBody>
      </p:sp>
      <p:sp>
        <p:nvSpPr>
          <p:cNvPr id="37" name="Toelichting met afgeronde rechthoek 36"/>
          <p:cNvSpPr/>
          <p:nvPr/>
        </p:nvSpPr>
        <p:spPr>
          <a:xfrm>
            <a:off x="4533378" y="3617631"/>
            <a:ext cx="1291304" cy="602166"/>
          </a:xfrm>
          <a:prstGeom prst="wedgeRoundRectCallout">
            <a:avLst>
              <a:gd name="adj1" fmla="val -85132"/>
              <a:gd name="adj2" fmla="val 75021"/>
              <a:gd name="adj3" fmla="val 16667"/>
            </a:avLst>
          </a:prstGeom>
          <a:solidFill>
            <a:schemeClr val="tx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1400">
                <a:solidFill>
                  <a:prstClr val="white"/>
                </a:solidFill>
              </a:rPr>
              <a:t>regelgeving (nFTK)</a:t>
            </a:r>
          </a:p>
        </p:txBody>
      </p:sp>
      <p:pic>
        <p:nvPicPr>
          <p:cNvPr id="43" name="Afbeelding 42" descr="cid:F5E34AA5-0520-4746-A4F7-D44431DA413A"/>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605399" y="3420562"/>
            <a:ext cx="403259" cy="230155"/>
          </a:xfrm>
          <a:prstGeom prst="rect">
            <a:avLst/>
          </a:prstGeom>
          <a:noFill/>
          <a:ln>
            <a:noFill/>
          </a:ln>
        </p:spPr>
      </p:pic>
      <p:pic>
        <p:nvPicPr>
          <p:cNvPr id="32" name="Tijdelijke aanduiding voor afbeelding 7">
            <a:extLst>
              <a:ext uri="{FF2B5EF4-FFF2-40B4-BE49-F238E27FC236}">
                <a16:creationId xmlns:a16="http://schemas.microsoft.com/office/drawing/2014/main" id="{69BC9754-1E5E-41D9-95F9-BB4F21CC23C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187723" y="1269489"/>
            <a:ext cx="3001405" cy="4824255"/>
          </a:xfrm>
          <a:prstGeom prst="rect">
            <a:avLst/>
          </a:prstGeom>
        </p:spPr>
      </p:pic>
    </p:spTree>
    <p:extLst>
      <p:ext uri="{BB962C8B-B14F-4D97-AF65-F5344CB8AC3E}">
        <p14:creationId xmlns:p14="http://schemas.microsoft.com/office/powerpoint/2010/main" val="261187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a:xfrm>
            <a:off x="810000" y="314457"/>
            <a:ext cx="8028000" cy="792000"/>
          </a:xfrm>
        </p:spPr>
        <p:txBody>
          <a:bodyPr anchor="ctr">
            <a:normAutofit/>
          </a:bodyPr>
          <a:lstStyle/>
          <a:p>
            <a:r>
              <a:rPr lang="nl-NL" altLang="x-none" dirty="0"/>
              <a:t>Kenmerken Pensioenregelingen ABP 2023</a:t>
            </a:r>
          </a:p>
        </p:txBody>
      </p:sp>
      <p:sp>
        <p:nvSpPr>
          <p:cNvPr id="78850" name="Content Placeholder 4"/>
          <p:cNvSpPr>
            <a:spLocks noGrp="1"/>
          </p:cNvSpPr>
          <p:nvPr>
            <p:ph type="body" sz="quarter" idx="14"/>
          </p:nvPr>
        </p:nvSpPr>
        <p:spPr>
          <a:xfrm>
            <a:off x="809999" y="1476000"/>
            <a:ext cx="5930165" cy="4500000"/>
          </a:xfrm>
        </p:spPr>
        <p:txBody>
          <a:bodyPr numCol="1" anchorCtr="0" compatLnSpc="1">
            <a:prstTxWarp prst="textNoShape">
              <a:avLst/>
            </a:prstTxWarp>
            <a:normAutofit/>
          </a:bodyPr>
          <a:lstStyle/>
          <a:p>
            <a:pPr marL="0" indent="0">
              <a:buNone/>
            </a:pPr>
            <a:r>
              <a:rPr lang="en-US" altLang="x-none" dirty="0"/>
              <a:t>Pensioen </a:t>
            </a:r>
            <a:r>
              <a:rPr lang="en-US" altLang="x-none" dirty="0" err="1"/>
              <a:t>bij</a:t>
            </a:r>
            <a:r>
              <a:rPr lang="en-US" altLang="x-none" dirty="0"/>
              <a:t> ABP</a:t>
            </a:r>
          </a:p>
          <a:p>
            <a:pPr marL="269848" indent="-269848"/>
            <a:endParaRPr lang="en-US" altLang="x-none" dirty="0"/>
          </a:p>
          <a:p>
            <a:pPr marL="269848" indent="-269848"/>
            <a:r>
              <a:rPr lang="en-US" altLang="x-none" dirty="0" err="1"/>
              <a:t>Ouderdomspensioen</a:t>
            </a:r>
            <a:r>
              <a:rPr lang="en-US" altLang="x-none" dirty="0"/>
              <a:t> (OP)</a:t>
            </a:r>
          </a:p>
          <a:p>
            <a:pPr marL="269848" indent="-269848"/>
            <a:r>
              <a:rPr lang="en-US" altLang="x-none" dirty="0" err="1"/>
              <a:t>Nabestaandenpensioen</a:t>
            </a:r>
            <a:r>
              <a:rPr lang="en-US" altLang="x-none" dirty="0"/>
              <a:t> (NP)</a:t>
            </a:r>
          </a:p>
          <a:p>
            <a:pPr marL="269848" indent="-269848"/>
            <a:r>
              <a:rPr lang="en-US" altLang="x-none" dirty="0" err="1"/>
              <a:t>Arbeidsongeschiktheidspensioen</a:t>
            </a:r>
            <a:r>
              <a:rPr lang="en-US" altLang="x-none" dirty="0"/>
              <a:t> (AOP)</a:t>
            </a:r>
          </a:p>
          <a:p>
            <a:pPr marL="269848" indent="-269848"/>
            <a:r>
              <a:rPr lang="en-US" altLang="x-none" dirty="0" err="1"/>
              <a:t>Pensioenopbouw</a:t>
            </a:r>
            <a:r>
              <a:rPr lang="en-US" altLang="x-none" dirty="0"/>
              <a:t> </a:t>
            </a:r>
            <a:r>
              <a:rPr lang="en-US" altLang="x-none" dirty="0" err="1"/>
              <a:t>bij</a:t>
            </a:r>
            <a:r>
              <a:rPr lang="en-US" altLang="x-none" dirty="0"/>
              <a:t> </a:t>
            </a:r>
            <a:r>
              <a:rPr lang="en-US" altLang="x-none" dirty="0" err="1"/>
              <a:t>arbeidsongeschiktheid</a:t>
            </a:r>
            <a:r>
              <a:rPr lang="en-US" altLang="x-none" dirty="0"/>
              <a:t> </a:t>
            </a:r>
            <a:r>
              <a:rPr lang="en-US" altLang="x-none" dirty="0" err="1"/>
              <a:t>en</a:t>
            </a:r>
            <a:r>
              <a:rPr lang="en-US" altLang="x-none" dirty="0"/>
              <a:t> </a:t>
            </a:r>
            <a:r>
              <a:rPr lang="en-US" altLang="x-none" dirty="0" err="1"/>
              <a:t>werkloosheid</a:t>
            </a:r>
            <a:r>
              <a:rPr lang="en-US" altLang="x-none" dirty="0"/>
              <a:t> (PVI)</a:t>
            </a:r>
          </a:p>
        </p:txBody>
      </p:sp>
      <p:pic>
        <p:nvPicPr>
          <p:cNvPr id="3" name="Afbeelding 2">
            <a:extLst>
              <a:ext uri="{FF2B5EF4-FFF2-40B4-BE49-F238E27FC236}">
                <a16:creationId xmlns:a16="http://schemas.microsoft.com/office/drawing/2014/main" id="{97F70932-072B-09C1-F179-A318A99FBC05}"/>
              </a:ext>
            </a:extLst>
          </p:cNvPr>
          <p:cNvPicPr>
            <a:picLocks noChangeAspect="1"/>
          </p:cNvPicPr>
          <p:nvPr/>
        </p:nvPicPr>
        <p:blipFill>
          <a:blip r:embed="rId3"/>
          <a:stretch>
            <a:fillRect/>
          </a:stretch>
        </p:blipFill>
        <p:spPr>
          <a:xfrm>
            <a:off x="7126761" y="1197203"/>
            <a:ext cx="5063652" cy="4861106"/>
          </a:xfrm>
          <a:prstGeom prst="rect">
            <a:avLst/>
          </a:prstGeom>
        </p:spPr>
      </p:pic>
    </p:spTree>
    <p:extLst>
      <p:ext uri="{BB962C8B-B14F-4D97-AF65-F5344CB8AC3E}">
        <p14:creationId xmlns:p14="http://schemas.microsoft.com/office/powerpoint/2010/main" val="81656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a:xfrm>
            <a:off x="809520" y="313938"/>
            <a:ext cx="10258677" cy="792059"/>
          </a:xfrm>
        </p:spPr>
        <p:txBody>
          <a:bodyPr/>
          <a:lstStyle/>
          <a:p>
            <a:r>
              <a:rPr lang="nl-NL" altLang="x-none"/>
              <a:t>Kenmerken Pensioenregelingen ABP</a:t>
            </a:r>
          </a:p>
        </p:txBody>
      </p:sp>
      <p:sp>
        <p:nvSpPr>
          <p:cNvPr id="78850" name="Content Placeholder 4"/>
          <p:cNvSpPr>
            <a:spLocks noGrp="1"/>
          </p:cNvSpPr>
          <p:nvPr>
            <p:ph idx="1"/>
          </p:nvPr>
        </p:nvSpPr>
        <p:spPr>
          <a:xfrm>
            <a:off x="809520" y="1406387"/>
            <a:ext cx="6005673" cy="4596411"/>
          </a:xfrm>
        </p:spPr>
        <p:txBody>
          <a:bodyPr wrap="square" numCol="1" anchor="t" anchorCtr="0" compatLnSpc="1">
            <a:prstTxWarp prst="textNoShape">
              <a:avLst/>
            </a:prstTxWarp>
          </a:bodyPr>
          <a:lstStyle/>
          <a:p>
            <a:pPr marL="0" indent="0">
              <a:buNone/>
            </a:pPr>
            <a:r>
              <a:rPr lang="en-US" altLang="x-none" b="1" err="1"/>
              <a:t>Eerder</a:t>
            </a:r>
            <a:r>
              <a:rPr lang="en-US" altLang="x-none" b="1"/>
              <a:t> of later met </a:t>
            </a:r>
            <a:r>
              <a:rPr lang="en-US" altLang="x-none" b="1" err="1"/>
              <a:t>pensioen</a:t>
            </a:r>
            <a:r>
              <a:rPr lang="en-US" altLang="x-none" b="1"/>
              <a:t>:</a:t>
            </a:r>
          </a:p>
          <a:p>
            <a:pPr marL="269848" indent="-269848"/>
            <a:r>
              <a:rPr lang="en-US" altLang="x-none" err="1"/>
              <a:t>Pensioneren</a:t>
            </a:r>
            <a:r>
              <a:rPr lang="en-US" altLang="x-none"/>
              <a:t> </a:t>
            </a:r>
            <a:r>
              <a:rPr lang="en-US" altLang="x-none" err="1"/>
              <a:t>kan</a:t>
            </a:r>
            <a:r>
              <a:rPr lang="en-US" altLang="x-none"/>
              <a:t> van </a:t>
            </a:r>
            <a:r>
              <a:rPr lang="en-US" altLang="x-none" err="1"/>
              <a:t>leeftijd</a:t>
            </a:r>
            <a:r>
              <a:rPr lang="en-US" altLang="x-none"/>
              <a:t> 60 tot AOW + 5 </a:t>
            </a:r>
            <a:r>
              <a:rPr lang="en-US" altLang="x-none" err="1"/>
              <a:t>jr</a:t>
            </a:r>
            <a:endParaRPr lang="en-US" altLang="x-none"/>
          </a:p>
          <a:p>
            <a:pPr marL="0" indent="0">
              <a:buNone/>
            </a:pPr>
            <a:endParaRPr lang="en-US" altLang="x-none"/>
          </a:p>
          <a:p>
            <a:pPr marL="0" indent="0">
              <a:buNone/>
            </a:pPr>
            <a:r>
              <a:rPr lang="en-US" altLang="x-none" i="1" err="1"/>
              <a:t>Vervroegen</a:t>
            </a:r>
            <a:endParaRPr lang="en-US" altLang="x-none" b="1" i="1"/>
          </a:p>
          <a:p>
            <a:pPr marL="269848" indent="-269848"/>
            <a:r>
              <a:rPr lang="en-US" altLang="x-none" err="1"/>
              <a:t>Uitkering</a:t>
            </a:r>
            <a:r>
              <a:rPr lang="en-US" altLang="x-none"/>
              <a:t> ca. 6% lager per </a:t>
            </a:r>
            <a:r>
              <a:rPr lang="en-US" altLang="x-none" err="1"/>
              <a:t>jaar</a:t>
            </a:r>
            <a:r>
              <a:rPr lang="en-US" altLang="x-none"/>
              <a:t> </a:t>
            </a:r>
            <a:r>
              <a:rPr lang="en-US" altLang="x-none" err="1"/>
              <a:t>eerder</a:t>
            </a:r>
            <a:r>
              <a:rPr lang="en-US" altLang="x-none"/>
              <a:t> </a:t>
            </a:r>
            <a:r>
              <a:rPr lang="en-US" altLang="x-none" err="1"/>
              <a:t>uittreden</a:t>
            </a:r>
            <a:endParaRPr lang="en-US" altLang="x-none"/>
          </a:p>
          <a:p>
            <a:pPr marL="269848" indent="-269848"/>
            <a:r>
              <a:rPr lang="en-US" altLang="x-none"/>
              <a:t>Minder </a:t>
            </a:r>
            <a:r>
              <a:rPr lang="en-US" altLang="x-none" err="1"/>
              <a:t>opbouw</a:t>
            </a:r>
            <a:r>
              <a:rPr lang="en-US" altLang="x-none"/>
              <a:t> door </a:t>
            </a:r>
            <a:r>
              <a:rPr lang="en-US" altLang="x-none" err="1"/>
              <a:t>vroeger</a:t>
            </a:r>
            <a:r>
              <a:rPr lang="en-US" altLang="x-none"/>
              <a:t> </a:t>
            </a:r>
            <a:r>
              <a:rPr lang="en-US" altLang="x-none" err="1"/>
              <a:t>uittreden</a:t>
            </a:r>
            <a:endParaRPr lang="en-US" altLang="x-none"/>
          </a:p>
          <a:p>
            <a:pPr marL="0" indent="0">
              <a:buNone/>
            </a:pPr>
            <a:endParaRPr lang="en-US" altLang="x-none"/>
          </a:p>
          <a:p>
            <a:pPr marL="0" indent="0">
              <a:buNone/>
            </a:pPr>
            <a:r>
              <a:rPr lang="en-US" altLang="x-none" i="1" err="1"/>
              <a:t>Uitstellen</a:t>
            </a:r>
            <a:endParaRPr lang="en-US" altLang="x-none" b="1" i="1"/>
          </a:p>
          <a:p>
            <a:pPr marL="269848" indent="-269848"/>
            <a:r>
              <a:rPr lang="en-US" altLang="x-none" err="1"/>
              <a:t>Uitkering</a:t>
            </a:r>
            <a:r>
              <a:rPr lang="en-US" altLang="x-none"/>
              <a:t> ca. 6,5% </a:t>
            </a:r>
            <a:r>
              <a:rPr lang="en-US" altLang="x-none" err="1"/>
              <a:t>hoger</a:t>
            </a:r>
            <a:r>
              <a:rPr lang="en-US" altLang="x-none"/>
              <a:t> per </a:t>
            </a:r>
            <a:r>
              <a:rPr lang="en-US" altLang="x-none" err="1"/>
              <a:t>jaar</a:t>
            </a:r>
            <a:r>
              <a:rPr lang="en-US" altLang="x-none"/>
              <a:t> </a:t>
            </a:r>
            <a:r>
              <a:rPr lang="en-US" altLang="x-none" err="1"/>
              <a:t>uitstel</a:t>
            </a:r>
            <a:endParaRPr lang="en-US" altLang="x-none"/>
          </a:p>
          <a:p>
            <a:pPr marL="269848" indent="-269848"/>
            <a:r>
              <a:rPr lang="en-US" altLang="x-none" err="1"/>
              <a:t>Hoger</a:t>
            </a:r>
            <a:r>
              <a:rPr lang="en-US" altLang="x-none"/>
              <a:t> </a:t>
            </a:r>
            <a:r>
              <a:rPr lang="en-US" altLang="x-none" err="1"/>
              <a:t>pensioen</a:t>
            </a:r>
            <a:r>
              <a:rPr lang="en-US" altLang="x-none"/>
              <a:t> </a:t>
            </a:r>
            <a:r>
              <a:rPr lang="en-US" altLang="x-none" err="1"/>
              <a:t>als</a:t>
            </a:r>
            <a:r>
              <a:rPr lang="en-US" altLang="x-none"/>
              <a:t> </a:t>
            </a:r>
            <a:r>
              <a:rPr lang="en-US" altLang="x-none" err="1"/>
              <a:t>opbouw</a:t>
            </a:r>
            <a:r>
              <a:rPr lang="en-US" altLang="x-none"/>
              <a:t> </a:t>
            </a:r>
            <a:r>
              <a:rPr lang="en-US" altLang="x-none" err="1"/>
              <a:t>tijdens</a:t>
            </a:r>
            <a:r>
              <a:rPr lang="en-US" altLang="x-none"/>
              <a:t> </a:t>
            </a:r>
            <a:r>
              <a:rPr lang="en-US" altLang="x-none" err="1"/>
              <a:t>uitstel</a:t>
            </a:r>
            <a:endParaRPr lang="en-US" altLang="x-none"/>
          </a:p>
          <a:p>
            <a:pPr marL="269848" indent="-269848"/>
            <a:endParaRPr lang="en-US" altLang="x-none"/>
          </a:p>
          <a:p>
            <a:pPr marL="0" indent="0">
              <a:buNone/>
            </a:pPr>
            <a:r>
              <a:rPr lang="en-US" altLang="x-none"/>
              <a:t>Het is </a:t>
            </a:r>
            <a:r>
              <a:rPr lang="en-US" altLang="x-none" err="1"/>
              <a:t>ook</a:t>
            </a:r>
            <a:r>
              <a:rPr lang="en-US" altLang="x-none"/>
              <a:t> </a:t>
            </a:r>
            <a:r>
              <a:rPr lang="en-US" altLang="x-none" err="1"/>
              <a:t>mogelijk</a:t>
            </a:r>
            <a:r>
              <a:rPr lang="en-US" altLang="x-none"/>
              <a:t> om met </a:t>
            </a:r>
            <a:r>
              <a:rPr lang="en-US" altLang="x-none" err="1"/>
              <a:t>deeltijdpensioen</a:t>
            </a:r>
            <a:r>
              <a:rPr lang="en-US" altLang="x-none"/>
              <a:t> </a:t>
            </a:r>
            <a:r>
              <a:rPr lang="en-US" altLang="x-none" err="1"/>
              <a:t>te</a:t>
            </a:r>
            <a:r>
              <a:rPr lang="en-US" altLang="x-none"/>
              <a:t> </a:t>
            </a:r>
            <a:r>
              <a:rPr lang="en-US" altLang="x-none" err="1"/>
              <a:t>gaan</a:t>
            </a:r>
            <a:endParaRPr lang="en-US" altLang="x-none"/>
          </a:p>
        </p:txBody>
      </p:sp>
      <p:pic>
        <p:nvPicPr>
          <p:cNvPr id="5" name="Afbeelding 7">
            <a:extLst>
              <a:ext uri="{FF2B5EF4-FFF2-40B4-BE49-F238E27FC236}">
                <a16:creationId xmlns:a16="http://schemas.microsoft.com/office/drawing/2014/main" id="{73448FA9-0D16-4EDB-89EE-B12647DDC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543" y="1264626"/>
            <a:ext cx="5011085" cy="482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15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a:xfrm>
            <a:off x="809520" y="313938"/>
            <a:ext cx="10258677" cy="792059"/>
          </a:xfrm>
        </p:spPr>
        <p:txBody>
          <a:bodyPr/>
          <a:lstStyle/>
          <a:p>
            <a:r>
              <a:rPr lang="nl-NL" altLang="x-none"/>
              <a:t>Kenmerken Pensioenregeling Militairen</a:t>
            </a:r>
          </a:p>
        </p:txBody>
      </p:sp>
      <p:sp>
        <p:nvSpPr>
          <p:cNvPr id="78850" name="Content Placeholder 4"/>
          <p:cNvSpPr>
            <a:spLocks noGrp="1"/>
          </p:cNvSpPr>
          <p:nvPr>
            <p:ph idx="1"/>
          </p:nvPr>
        </p:nvSpPr>
        <p:spPr>
          <a:xfrm>
            <a:off x="719837" y="1447227"/>
            <a:ext cx="6229154" cy="4458582"/>
          </a:xfrm>
        </p:spPr>
        <p:txBody>
          <a:bodyPr wrap="square" numCol="1" anchor="t" anchorCtr="0" compatLnSpc="1">
            <a:prstTxWarp prst="textNoShape">
              <a:avLst/>
            </a:prstTxWarp>
          </a:bodyPr>
          <a:lstStyle/>
          <a:p>
            <a:pPr marL="269240" indent="-269240"/>
            <a:r>
              <a:rPr lang="en-US" altLang="x-none" dirty="0"/>
              <a:t>Tot 2019 </a:t>
            </a:r>
            <a:r>
              <a:rPr lang="en-US" altLang="x-none" dirty="0" err="1"/>
              <a:t>eindloonregeling</a:t>
            </a:r>
            <a:r>
              <a:rPr lang="en-US" altLang="x-none" dirty="0"/>
              <a:t>/</a:t>
            </a:r>
            <a:r>
              <a:rPr lang="en-US" altLang="x-none" dirty="0" err="1"/>
              <a:t>eindloonkarakter</a:t>
            </a:r>
            <a:endParaRPr lang="nl-NL" dirty="0"/>
          </a:p>
          <a:p>
            <a:pPr marL="269240" indent="-269240"/>
            <a:r>
              <a:rPr lang="en-US" altLang="x-none" dirty="0" err="1"/>
              <a:t>Sinds</a:t>
            </a:r>
            <a:r>
              <a:rPr lang="en-US" altLang="x-none" dirty="0"/>
              <a:t> 2019 ML </a:t>
            </a:r>
            <a:r>
              <a:rPr lang="en-US" altLang="x-none" dirty="0" err="1"/>
              <a:t>vergelijkbaar</a:t>
            </a:r>
            <a:r>
              <a:rPr lang="en-US" altLang="x-none" dirty="0"/>
              <a:t> met </a:t>
            </a:r>
            <a:r>
              <a:rPr lang="en-US" altLang="x-none" dirty="0" err="1"/>
              <a:t>regeling</a:t>
            </a:r>
            <a:r>
              <a:rPr lang="en-US" altLang="x-none" dirty="0"/>
              <a:t> burgers</a:t>
            </a:r>
            <a:endParaRPr lang="nl-NL" dirty="0">
              <a:cs typeface="Arial"/>
            </a:endParaRPr>
          </a:p>
          <a:p>
            <a:pPr marL="269240" indent="-269240"/>
            <a:r>
              <a:rPr lang="en-US" altLang="x-none" dirty="0"/>
              <a:t>Eigen parameters franchise/</a:t>
            </a:r>
            <a:r>
              <a:rPr lang="en-US" altLang="x-none" dirty="0" err="1"/>
              <a:t>opbouw</a:t>
            </a:r>
            <a:endParaRPr lang="nl-NL" dirty="0"/>
          </a:p>
          <a:p>
            <a:pPr marL="269240" indent="-269240"/>
            <a:r>
              <a:rPr lang="en-US" altLang="x-none" dirty="0" err="1"/>
              <a:t>Regeling</a:t>
            </a:r>
            <a:r>
              <a:rPr lang="en-US" altLang="x-none" dirty="0"/>
              <a:t> </a:t>
            </a:r>
            <a:r>
              <a:rPr lang="en-US" altLang="x-none" dirty="0" err="1"/>
              <a:t>fiscaal</a:t>
            </a:r>
            <a:r>
              <a:rPr lang="en-US" altLang="x-none" dirty="0"/>
              <a:t> </a:t>
            </a:r>
            <a:r>
              <a:rPr lang="en-US" altLang="x-none" dirty="0" err="1"/>
              <a:t>maximaal</a:t>
            </a:r>
            <a:endParaRPr lang="en-US" altLang="x-none" dirty="0">
              <a:cs typeface="Arial"/>
            </a:endParaRPr>
          </a:p>
          <a:p>
            <a:pPr marL="269875" indent="-269875"/>
            <a:r>
              <a:rPr lang="en-US" dirty="0" err="1">
                <a:ea typeface="+mn-lt"/>
                <a:cs typeface="+mn-lt"/>
              </a:rPr>
              <a:t>Geen</a:t>
            </a:r>
            <a:r>
              <a:rPr lang="en-US" dirty="0">
                <a:ea typeface="+mn-lt"/>
                <a:cs typeface="+mn-lt"/>
              </a:rPr>
              <a:t> AOP </a:t>
            </a:r>
            <a:r>
              <a:rPr lang="en-US" dirty="0" err="1">
                <a:ea typeface="+mn-lt"/>
                <a:cs typeface="+mn-lt"/>
              </a:rPr>
              <a:t>binnen</a:t>
            </a:r>
            <a:r>
              <a:rPr lang="en-US" dirty="0">
                <a:ea typeface="+mn-lt"/>
                <a:cs typeface="+mn-lt"/>
              </a:rPr>
              <a:t> ABP; apart via </a:t>
            </a:r>
            <a:r>
              <a:rPr lang="en-US" dirty="0" err="1">
                <a:ea typeface="+mn-lt"/>
                <a:cs typeface="+mn-lt"/>
              </a:rPr>
              <a:t>Defensie</a:t>
            </a:r>
            <a:endParaRPr lang="en-US" altLang="x-none" dirty="0">
              <a:ea typeface="+mn-lt"/>
              <a:cs typeface="+mn-lt"/>
            </a:endParaRPr>
          </a:p>
          <a:p>
            <a:pPr marL="269875" indent="-269875"/>
            <a:r>
              <a:rPr lang="en-US" dirty="0" err="1">
                <a:ea typeface="+mn-lt"/>
                <a:cs typeface="+mn-lt"/>
              </a:rPr>
              <a:t>Tijd</a:t>
            </a:r>
            <a:r>
              <a:rPr lang="en-US" dirty="0">
                <a:ea typeface="+mn-lt"/>
                <a:cs typeface="+mn-lt"/>
              </a:rPr>
              <a:t> </a:t>
            </a:r>
            <a:r>
              <a:rPr lang="en-US" dirty="0" err="1">
                <a:ea typeface="+mn-lt"/>
                <a:cs typeface="+mn-lt"/>
              </a:rPr>
              <a:t>voor</a:t>
            </a:r>
            <a:r>
              <a:rPr lang="en-US" dirty="0">
                <a:ea typeface="+mn-lt"/>
                <a:cs typeface="+mn-lt"/>
              </a:rPr>
              <a:t> 2001 </a:t>
            </a:r>
            <a:r>
              <a:rPr lang="en-US" dirty="0" err="1">
                <a:ea typeface="+mn-lt"/>
                <a:cs typeface="+mn-lt"/>
              </a:rPr>
              <a:t>begrotingsgefinancierd</a:t>
            </a:r>
            <a:r>
              <a:rPr lang="en-US" dirty="0">
                <a:ea typeface="+mn-lt"/>
                <a:cs typeface="+mn-lt"/>
              </a:rPr>
              <a:t> </a:t>
            </a:r>
            <a:r>
              <a:rPr lang="en-US" dirty="0" err="1">
                <a:ea typeface="+mn-lt"/>
                <a:cs typeface="+mn-lt"/>
              </a:rPr>
              <a:t>bij</a:t>
            </a:r>
            <a:r>
              <a:rPr lang="en-US" dirty="0">
                <a:ea typeface="+mn-lt"/>
                <a:cs typeface="+mn-lt"/>
              </a:rPr>
              <a:t> </a:t>
            </a:r>
            <a:r>
              <a:rPr lang="en-US" dirty="0" err="1">
                <a:ea typeface="+mn-lt"/>
                <a:cs typeface="+mn-lt"/>
              </a:rPr>
              <a:t>Defensie</a:t>
            </a:r>
            <a:endParaRPr lang="en-US" altLang="x-none" dirty="0">
              <a:ea typeface="+mn-lt"/>
              <a:cs typeface="+mn-lt"/>
            </a:endParaRPr>
          </a:p>
          <a:p>
            <a:pPr marL="269875" indent="-269875"/>
            <a:r>
              <a:rPr lang="en-US" dirty="0">
                <a:ea typeface="+mn-lt"/>
                <a:cs typeface="+mn-lt"/>
              </a:rPr>
              <a:t>5 </a:t>
            </a:r>
            <a:r>
              <a:rPr lang="en-US" dirty="0" err="1">
                <a:ea typeface="+mn-lt"/>
                <a:cs typeface="+mn-lt"/>
              </a:rPr>
              <a:t>jaar</a:t>
            </a:r>
            <a:r>
              <a:rPr lang="en-US" dirty="0">
                <a:ea typeface="+mn-lt"/>
                <a:cs typeface="+mn-lt"/>
              </a:rPr>
              <a:t> </a:t>
            </a:r>
            <a:r>
              <a:rPr lang="en-US" dirty="0" err="1">
                <a:ea typeface="+mn-lt"/>
                <a:cs typeface="+mn-lt"/>
              </a:rPr>
              <a:t>voor</a:t>
            </a:r>
            <a:r>
              <a:rPr lang="en-US" dirty="0">
                <a:ea typeface="+mn-lt"/>
                <a:cs typeface="+mn-lt"/>
              </a:rPr>
              <a:t> AOW: UGM = </a:t>
            </a:r>
            <a:r>
              <a:rPr lang="en-US" dirty="0" err="1">
                <a:ea typeface="+mn-lt"/>
                <a:cs typeface="+mn-lt"/>
              </a:rPr>
              <a:t>Prepensioen</a:t>
            </a:r>
            <a:r>
              <a:rPr lang="en-US" dirty="0">
                <a:ea typeface="+mn-lt"/>
                <a:cs typeface="+mn-lt"/>
              </a:rPr>
              <a:t> via </a:t>
            </a:r>
            <a:r>
              <a:rPr lang="en-US" dirty="0" err="1">
                <a:ea typeface="+mn-lt"/>
                <a:cs typeface="+mn-lt"/>
              </a:rPr>
              <a:t>Defensie</a:t>
            </a:r>
            <a:endParaRPr lang="en-US" altLang="x-none" dirty="0">
              <a:cs typeface="Arial"/>
            </a:endParaRPr>
          </a:p>
          <a:p>
            <a:pPr marL="269240" indent="-269240"/>
            <a:endParaRPr lang="en-US" altLang="x-none" dirty="0">
              <a:cs typeface="Arial"/>
            </a:endParaRPr>
          </a:p>
        </p:txBody>
      </p:sp>
      <p:pic>
        <p:nvPicPr>
          <p:cNvPr id="7" name="Afbeelding 7">
            <a:extLst>
              <a:ext uri="{FF2B5EF4-FFF2-40B4-BE49-F238E27FC236}">
                <a16:creationId xmlns:a16="http://schemas.microsoft.com/office/drawing/2014/main" id="{0FF4C33E-A2EA-45CC-9B4A-292BC9585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543" y="1264626"/>
            <a:ext cx="5011085" cy="482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ianummer 1">
            <a:extLst>
              <a:ext uri="{FF2B5EF4-FFF2-40B4-BE49-F238E27FC236}">
                <a16:creationId xmlns:a16="http://schemas.microsoft.com/office/drawing/2014/main" id="{789F38AA-35D6-4499-BFC8-D61BE135751E}"/>
              </a:ext>
            </a:extLst>
          </p:cNvPr>
          <p:cNvSpPr>
            <a:spLocks noGrp="1"/>
          </p:cNvSpPr>
          <p:nvPr>
            <p:ph type="sldNum" sz="quarter" idx="10"/>
          </p:nvPr>
        </p:nvSpPr>
        <p:spPr/>
        <p:txBody>
          <a:bodyPr/>
          <a:lstStyle/>
          <a:p>
            <a:pPr>
              <a:defRPr/>
            </a:pPr>
            <a:fld id="{864846EA-E8E6-3D46-B879-BE54464E7CEA}" type="slidenum">
              <a:rPr lang="en-US" smtClean="0"/>
              <a:pPr>
                <a:defRPr/>
              </a:pPr>
              <a:t>14</a:t>
            </a:fld>
            <a:endParaRPr lang="en-US"/>
          </a:p>
        </p:txBody>
      </p:sp>
    </p:spTree>
    <p:extLst>
      <p:ext uri="{BB962C8B-B14F-4D97-AF65-F5344CB8AC3E}">
        <p14:creationId xmlns:p14="http://schemas.microsoft.com/office/powerpoint/2010/main" val="179907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487" y="4407567"/>
            <a:ext cx="10361851" cy="1361898"/>
          </a:xfrm>
        </p:spPr>
        <p:txBody>
          <a:bodyPr rtlCol="0">
            <a:noAutofit/>
          </a:bodyPr>
          <a:lstStyle/>
          <a:p>
            <a:pPr defTabSz="816403">
              <a:defRPr/>
            </a:pPr>
            <a:r>
              <a:rPr lang="en-US" err="1"/>
              <a:t>Premiebeleid</a:t>
            </a:r>
            <a:endParaRPr lang="en-US"/>
          </a:p>
        </p:txBody>
      </p:sp>
      <p:sp>
        <p:nvSpPr>
          <p:cNvPr id="77826" name="Tijdelijke aanduiding voor tekst 2"/>
          <p:cNvSpPr>
            <a:spLocks noGrp="1"/>
          </p:cNvSpPr>
          <p:nvPr>
            <p:ph type="body" idx="1"/>
          </p:nvPr>
        </p:nvSpPr>
        <p:spPr>
          <a:xfrm>
            <a:off x="963487" y="2907575"/>
            <a:ext cx="10361851" cy="1499992"/>
          </a:xfrm>
        </p:spPr>
        <p:txBody>
          <a:bodyPr wrap="square" numCol="1" anchorCtr="0" compatLnSpc="1">
            <a:prstTxWarp prst="textNoShape">
              <a:avLst/>
            </a:prstTxWarp>
          </a:bodyPr>
          <a:lstStyle/>
          <a:p>
            <a:r>
              <a:rPr lang="nl-NL" sz="3200" dirty="0"/>
              <a:t>Buitenlandse Zaken</a:t>
            </a:r>
            <a:endParaRPr lang="nl-NL" altLang="x-none" sz="3200" dirty="0"/>
          </a:p>
        </p:txBody>
      </p:sp>
    </p:spTree>
    <p:extLst>
      <p:ext uri="{BB962C8B-B14F-4D97-AF65-F5344CB8AC3E}">
        <p14:creationId xmlns:p14="http://schemas.microsoft.com/office/powerpoint/2010/main" val="333024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3" name="Titel 1"/>
          <p:cNvSpPr>
            <a:spLocks noGrp="1"/>
          </p:cNvSpPr>
          <p:nvPr>
            <p:ph type="title"/>
          </p:nvPr>
        </p:nvSpPr>
        <p:spPr>
          <a:xfrm>
            <a:off x="702425" y="315525"/>
            <a:ext cx="10144691" cy="792060"/>
          </a:xfrm>
        </p:spPr>
        <p:txBody>
          <a:bodyPr/>
          <a:lstStyle/>
          <a:p>
            <a:r>
              <a:rPr lang="nl-NL" altLang="nl-NL" dirty="0"/>
              <a:t>Verloop premie 2016-2023</a:t>
            </a:r>
            <a:endParaRPr lang="nl-NL" altLang="x-none" dirty="0"/>
          </a:p>
        </p:txBody>
      </p:sp>
      <p:sp>
        <p:nvSpPr>
          <p:cNvPr id="8" name="Text Placeholder 4">
            <a:extLst>
              <a:ext uri="{FF2B5EF4-FFF2-40B4-BE49-F238E27FC236}">
                <a16:creationId xmlns:a16="http://schemas.microsoft.com/office/drawing/2014/main" id="{67C6592D-7669-4481-B492-8A0608AFFEDF}"/>
              </a:ext>
            </a:extLst>
          </p:cNvPr>
          <p:cNvSpPr>
            <a:spLocks noGrp="1"/>
          </p:cNvSpPr>
          <p:nvPr>
            <p:ph type="body" sz="quarter" idx="14"/>
          </p:nvPr>
        </p:nvSpPr>
        <p:spPr>
          <a:xfrm>
            <a:off x="360363" y="3789516"/>
            <a:ext cx="6958979" cy="2165102"/>
          </a:xfrm>
        </p:spPr>
        <p:txBody>
          <a:bodyPr wrap="square" numCol="1" anchor="t" anchorCtr="0" compatLnSpc="1">
            <a:prstTxWarp prst="textNoShape">
              <a:avLst/>
            </a:prstTxWarp>
          </a:bodyPr>
          <a:lstStyle/>
          <a:p>
            <a:pPr marL="0" indent="0">
              <a:buNone/>
            </a:pPr>
            <a:r>
              <a:rPr lang="nl-NL" altLang="nl-NL" sz="2000" b="1" dirty="0"/>
              <a:t>Aandachtspunten:</a:t>
            </a:r>
          </a:p>
          <a:p>
            <a:pPr lvl="1"/>
            <a:r>
              <a:rPr lang="nl-NL" altLang="nl-NL" dirty="0"/>
              <a:t>Vanaf 2021 een stapsgewijs lagere disconteringsvoet van 2,4% (2021), 2,2% (2022) en 2,0% (2023 e.v.)</a:t>
            </a:r>
          </a:p>
          <a:p>
            <a:pPr lvl="1"/>
            <a:r>
              <a:rPr lang="nl-NL" altLang="nl-NL" dirty="0"/>
              <a:t>Als de beleids-DG &lt; 110%: premieopslag van 1,5%</a:t>
            </a:r>
          </a:p>
          <a:p>
            <a:pPr lvl="1"/>
            <a:r>
              <a:rPr lang="nl-NL" altLang="nl-NL" dirty="0"/>
              <a:t>Vanaf 2023 geen VPL-premie meer</a:t>
            </a:r>
          </a:p>
          <a:p>
            <a:pPr lvl="1"/>
            <a:r>
              <a:rPr lang="nl-NL" altLang="nl-NL" dirty="0"/>
              <a:t>Premie-DG hangt sterk af van de rente!</a:t>
            </a:r>
          </a:p>
        </p:txBody>
      </p:sp>
      <p:graphicFrame>
        <p:nvGraphicFramePr>
          <p:cNvPr id="10" name="Table Placeholder 6">
            <a:extLst>
              <a:ext uri="{FF2B5EF4-FFF2-40B4-BE49-F238E27FC236}">
                <a16:creationId xmlns:a16="http://schemas.microsoft.com/office/drawing/2014/main" id="{9FD350C6-1136-4AAF-9950-D6E05AFF527F}"/>
              </a:ext>
            </a:extLst>
          </p:cNvPr>
          <p:cNvGraphicFramePr>
            <a:graphicFrameLocks noGrp="1"/>
          </p:cNvGraphicFramePr>
          <p:nvPr>
            <p:ph type="pic" sz="quarter" idx="13"/>
          </p:nvPr>
        </p:nvGraphicFramePr>
        <p:xfrm>
          <a:off x="134782" y="1418531"/>
          <a:ext cx="7686388" cy="2018632"/>
        </p:xfrm>
        <a:graphic>
          <a:graphicData uri="http://schemas.openxmlformats.org/drawingml/2006/table">
            <a:tbl>
              <a:tblPr firstRow="1" bandRow="1">
                <a:tableStyleId>{7E9639D4-E3E2-4D34-9284-5A2195B3D0D7}</a:tableStyleId>
              </a:tblPr>
              <a:tblGrid>
                <a:gridCol w="2027850">
                  <a:extLst>
                    <a:ext uri="{9D8B030D-6E8A-4147-A177-3AD203B41FA5}">
                      <a16:colId xmlns:a16="http://schemas.microsoft.com/office/drawing/2014/main" val="20000"/>
                    </a:ext>
                  </a:extLst>
                </a:gridCol>
                <a:gridCol w="757582">
                  <a:extLst>
                    <a:ext uri="{9D8B030D-6E8A-4147-A177-3AD203B41FA5}">
                      <a16:colId xmlns:a16="http://schemas.microsoft.com/office/drawing/2014/main" val="20001"/>
                    </a:ext>
                  </a:extLst>
                </a:gridCol>
                <a:gridCol w="757582">
                  <a:extLst>
                    <a:ext uri="{9D8B030D-6E8A-4147-A177-3AD203B41FA5}">
                      <a16:colId xmlns:a16="http://schemas.microsoft.com/office/drawing/2014/main" val="20002"/>
                    </a:ext>
                  </a:extLst>
                </a:gridCol>
                <a:gridCol w="663286">
                  <a:extLst>
                    <a:ext uri="{9D8B030D-6E8A-4147-A177-3AD203B41FA5}">
                      <a16:colId xmlns:a16="http://schemas.microsoft.com/office/drawing/2014/main" val="1534726663"/>
                    </a:ext>
                  </a:extLst>
                </a:gridCol>
                <a:gridCol w="706355">
                  <a:extLst>
                    <a:ext uri="{9D8B030D-6E8A-4147-A177-3AD203B41FA5}">
                      <a16:colId xmlns:a16="http://schemas.microsoft.com/office/drawing/2014/main" val="1995999512"/>
                    </a:ext>
                  </a:extLst>
                </a:gridCol>
                <a:gridCol w="706355">
                  <a:extLst>
                    <a:ext uri="{9D8B030D-6E8A-4147-A177-3AD203B41FA5}">
                      <a16:colId xmlns:a16="http://schemas.microsoft.com/office/drawing/2014/main" val="3978004520"/>
                    </a:ext>
                  </a:extLst>
                </a:gridCol>
                <a:gridCol w="689126">
                  <a:extLst>
                    <a:ext uri="{9D8B030D-6E8A-4147-A177-3AD203B41FA5}">
                      <a16:colId xmlns:a16="http://schemas.microsoft.com/office/drawing/2014/main" val="1046059662"/>
                    </a:ext>
                  </a:extLst>
                </a:gridCol>
                <a:gridCol w="689126">
                  <a:extLst>
                    <a:ext uri="{9D8B030D-6E8A-4147-A177-3AD203B41FA5}">
                      <a16:colId xmlns:a16="http://schemas.microsoft.com/office/drawing/2014/main" val="3632292863"/>
                    </a:ext>
                  </a:extLst>
                </a:gridCol>
                <a:gridCol w="689126">
                  <a:extLst>
                    <a:ext uri="{9D8B030D-6E8A-4147-A177-3AD203B41FA5}">
                      <a16:colId xmlns:a16="http://schemas.microsoft.com/office/drawing/2014/main" val="2191315448"/>
                    </a:ext>
                  </a:extLst>
                </a:gridCol>
              </a:tblGrid>
              <a:tr h="288875">
                <a:tc>
                  <a:txBody>
                    <a:bodyPr/>
                    <a:lstStyle/>
                    <a:p>
                      <a:pPr algn="l">
                        <a:spcAft>
                          <a:spcPts val="0"/>
                        </a:spcAft>
                      </a:pPr>
                      <a:r>
                        <a:rPr lang="nl-NL" sz="1400" b="1">
                          <a:solidFill>
                            <a:srgbClr val="FFFFFF"/>
                          </a:solidFill>
                          <a:effectLst/>
                          <a:latin typeface="Arial" panose="020B0604020202020204" pitchFamily="34" charset="0"/>
                          <a:ea typeface="Times New Roman" panose="02020603050405020304" pitchFamily="18" charset="0"/>
                        </a:rPr>
                        <a:t>Jaar</a:t>
                      </a:r>
                      <a:endParaRPr lang="nl-NL" sz="1400">
                        <a:effectLst/>
                        <a:latin typeface="Arial" panose="020B0604020202020204" pitchFamily="34" charset="0"/>
                        <a:ea typeface="Times New Roman" panose="02020603050405020304" pitchFamily="18" charset="0"/>
                      </a:endParaRPr>
                    </a:p>
                  </a:txBody>
                  <a:tcPr marL="111581" marR="110856" marT="36011" marB="36011" anchor="ctr">
                    <a:lnR w="12700" cap="flat" cmpd="sng" algn="ctr">
                      <a:solidFill>
                        <a:schemeClr val="bg2"/>
                      </a:solidFill>
                      <a:prstDash val="solid"/>
                      <a:round/>
                      <a:headEnd type="none" w="med" len="med"/>
                      <a:tailEnd type="none" w="med" len="med"/>
                    </a:lnR>
                  </a:tcPr>
                </a:tc>
                <a:tc>
                  <a:txBody>
                    <a:bodyPr/>
                    <a:lstStyle/>
                    <a:p>
                      <a:pPr algn="ctr">
                        <a:spcAft>
                          <a:spcPts val="0"/>
                        </a:spcAft>
                      </a:pPr>
                      <a:r>
                        <a:rPr lang="nl-NL" sz="1400" b="1" dirty="0">
                          <a:solidFill>
                            <a:srgbClr val="FFFFFF"/>
                          </a:solidFill>
                          <a:effectLst/>
                          <a:latin typeface="Arial" panose="020B0604020202020204" pitchFamily="34" charset="0"/>
                          <a:ea typeface="Times New Roman" panose="02020603050405020304" pitchFamily="18" charset="0"/>
                        </a:rPr>
                        <a:t>2016</a:t>
                      </a:r>
                      <a:endParaRPr lang="nl-NL" sz="1400" dirty="0">
                        <a:effectLst/>
                        <a:latin typeface="Arial" panose="020B0604020202020204" pitchFamily="34" charset="0"/>
                        <a:ea typeface="Times New Roman" panose="02020603050405020304" pitchFamily="18" charset="0"/>
                      </a:endParaRPr>
                    </a:p>
                  </a:txBody>
                  <a:tcPr marL="110822" marR="110856" marT="36011" marB="3601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spcAft>
                          <a:spcPts val="0"/>
                        </a:spcAft>
                      </a:pPr>
                      <a:r>
                        <a:rPr lang="nl-NL" sz="1400" b="1" dirty="0">
                          <a:solidFill>
                            <a:srgbClr val="FFFFFF"/>
                          </a:solidFill>
                          <a:effectLst/>
                          <a:latin typeface="Arial" panose="020B0604020202020204" pitchFamily="34" charset="0"/>
                          <a:ea typeface="Times New Roman" panose="02020603050405020304" pitchFamily="18" charset="0"/>
                        </a:rPr>
                        <a:t>2017</a:t>
                      </a:r>
                      <a:endParaRPr lang="nl-NL" sz="1400" dirty="0">
                        <a:effectLst/>
                        <a:latin typeface="Arial" panose="020B0604020202020204" pitchFamily="34" charset="0"/>
                        <a:ea typeface="Times New Roman" panose="02020603050405020304" pitchFamily="18" charset="0"/>
                      </a:endParaRPr>
                    </a:p>
                  </a:txBody>
                  <a:tcPr marL="110856" marR="110856" marT="36011" marB="3601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2018</a:t>
                      </a:r>
                    </a:p>
                  </a:txBody>
                  <a:tcPr marL="68571" marR="6857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2019</a:t>
                      </a:r>
                    </a:p>
                  </a:txBody>
                  <a:tcPr marL="68571" marR="6857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2020</a:t>
                      </a:r>
                    </a:p>
                  </a:txBody>
                  <a:tcPr marL="68571" marR="6857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2021</a:t>
                      </a:r>
                    </a:p>
                  </a:txBody>
                  <a:tcPr marL="68571" marR="6857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2022</a:t>
                      </a:r>
                    </a:p>
                  </a:txBody>
                  <a:tcPr marL="68571" marR="6857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816485" rtl="0" eaLnBrk="1" latinLnBrk="0" hangingPunct="1">
                        <a:spcAft>
                          <a:spcPts val="0"/>
                        </a:spcAft>
                      </a:pPr>
                      <a:r>
                        <a:rPr lang="nl-NL" sz="1400" b="1" kern="1200" dirty="0">
                          <a:solidFill>
                            <a:srgbClr val="FFFFFF"/>
                          </a:solidFill>
                          <a:effectLst/>
                          <a:latin typeface="Arial" panose="020B0604020202020204" pitchFamily="34" charset="0"/>
                          <a:ea typeface="Times New Roman" panose="02020603050405020304" pitchFamily="18" charset="0"/>
                          <a:cs typeface="+mn-cs"/>
                        </a:rPr>
                        <a:t>2023</a:t>
                      </a:r>
                    </a:p>
                  </a:txBody>
                  <a:tcPr marL="68571" marR="68571" marT="0" marB="0" anchor="ct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0000"/>
                  </a:ext>
                </a:extLst>
              </a:tr>
              <a:tr h="288875">
                <a:tc>
                  <a:txBody>
                    <a:bodyPr/>
                    <a:lstStyle/>
                    <a:p>
                      <a:pPr>
                        <a:spcAft>
                          <a:spcPts val="0"/>
                        </a:spcAft>
                      </a:pPr>
                      <a:r>
                        <a:rPr lang="nl-NL" sz="1400">
                          <a:effectLst/>
                          <a:latin typeface="Arial" panose="020B0604020202020204" pitchFamily="34" charset="0"/>
                          <a:ea typeface="Times New Roman" panose="02020603050405020304" pitchFamily="18" charset="0"/>
                        </a:rPr>
                        <a:t>Basis Premie OP/NP</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algn="r">
                        <a:spcAft>
                          <a:spcPts val="0"/>
                        </a:spcAft>
                      </a:pPr>
                      <a:r>
                        <a:rPr lang="nl-NL" sz="1400" dirty="0">
                          <a:effectLst/>
                          <a:latin typeface="Arial" panose="020B0604020202020204" pitchFamily="34" charset="0"/>
                          <a:ea typeface="Times New Roman" panose="02020603050405020304" pitchFamily="18" charset="0"/>
                        </a:rPr>
                        <a:t>17,8%</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nl-NL" sz="1400" dirty="0">
                          <a:effectLst/>
                          <a:latin typeface="Arial" panose="020B0604020202020204" pitchFamily="34" charset="0"/>
                          <a:ea typeface="Times New Roman" panose="02020603050405020304" pitchFamily="18" charset="0"/>
                        </a:rPr>
                        <a:t>22,3%</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21,9%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22,9%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22,4%</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24,4%</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25,3%</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27,0%</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88875">
                <a:tc>
                  <a:txBody>
                    <a:bodyPr/>
                    <a:lstStyle/>
                    <a:p>
                      <a:pPr>
                        <a:spcAft>
                          <a:spcPts val="0"/>
                        </a:spcAft>
                      </a:pPr>
                      <a:r>
                        <a:rPr lang="nl-NL" sz="1400" dirty="0">
                          <a:effectLst/>
                          <a:latin typeface="Arial" panose="020B0604020202020204" pitchFamily="34" charset="0"/>
                          <a:ea typeface="Times New Roman" panose="02020603050405020304" pitchFamily="18" charset="0"/>
                        </a:rPr>
                        <a:t>Fasering</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nvt</a:t>
                      </a:r>
                      <a:endParaRPr lang="nl-NL" sz="1400" kern="1200" dirty="0">
                        <a:solidFill>
                          <a:schemeClr val="tx1"/>
                        </a:solidFill>
                        <a:effectLst/>
                        <a:latin typeface="Arial" panose="020B0604020202020204" pitchFamily="34" charset="0"/>
                        <a:ea typeface="Times New Roman" panose="02020603050405020304" pitchFamily="18" charset="0"/>
                        <a:cs typeface="+mn-cs"/>
                      </a:endParaRP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-1,2%</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+0,9%</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85250">
                <a:tc>
                  <a:txBody>
                    <a:bodyPr/>
                    <a:lstStyle/>
                    <a:p>
                      <a:pPr>
                        <a:spcAft>
                          <a:spcPts val="0"/>
                        </a:spcAft>
                      </a:pPr>
                      <a:r>
                        <a:rPr lang="nl-NL" sz="1400">
                          <a:effectLst/>
                          <a:latin typeface="Arial" panose="020B0604020202020204" pitchFamily="34" charset="0"/>
                          <a:ea typeface="Times New Roman" panose="02020603050405020304" pitchFamily="18" charset="0"/>
                        </a:rPr>
                        <a:t>Premieopslag</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1%</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1%</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2%</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2,5%</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1,5%</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1,5%</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0%</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2623795"/>
                  </a:ext>
                </a:extLst>
              </a:tr>
              <a:tr h="288875">
                <a:tc>
                  <a:txBody>
                    <a:bodyPr/>
                    <a:lstStyle/>
                    <a:p>
                      <a:pPr marL="0" algn="l"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Totaal: premie OP/NP</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18,8%</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a:solidFill>
                            <a:schemeClr val="tx1"/>
                          </a:solidFill>
                          <a:effectLst/>
                          <a:latin typeface="Arial" panose="020B0604020202020204" pitchFamily="34" charset="0"/>
                          <a:ea typeface="Times New Roman" panose="02020603050405020304" pitchFamily="18" charset="0"/>
                          <a:cs typeface="+mn-cs"/>
                        </a:rPr>
                        <a:t>21,1%</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22,9%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a:solidFill>
                            <a:schemeClr val="tx1"/>
                          </a:solidFill>
                          <a:effectLst/>
                          <a:latin typeface="Arial" panose="020B0604020202020204" pitchFamily="34" charset="0"/>
                          <a:ea typeface="Times New Roman" panose="02020603050405020304" pitchFamily="18" charset="0"/>
                          <a:cs typeface="+mn-cs"/>
                        </a:rPr>
                        <a:t>24,9%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a:solidFill>
                            <a:schemeClr val="tx1"/>
                          </a:solidFill>
                          <a:effectLst/>
                          <a:latin typeface="Arial" panose="020B0604020202020204" pitchFamily="34" charset="0"/>
                          <a:ea typeface="Times New Roman" panose="02020603050405020304" pitchFamily="18" charset="0"/>
                          <a:cs typeface="+mn-cs"/>
                        </a:rPr>
                        <a:t>24,9%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25,9%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25,9%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b="1" kern="1200" dirty="0">
                          <a:solidFill>
                            <a:schemeClr val="tx1"/>
                          </a:solidFill>
                          <a:effectLst/>
                          <a:latin typeface="Arial" panose="020B0604020202020204" pitchFamily="34" charset="0"/>
                          <a:ea typeface="Times New Roman" panose="02020603050405020304" pitchFamily="18" charset="0"/>
                          <a:cs typeface="+mn-cs"/>
                        </a:rPr>
                        <a:t>27,9%</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88875">
                <a:tc>
                  <a:txBody>
                    <a:bodyPr/>
                    <a:lstStyle/>
                    <a:p>
                      <a:pPr marL="0" algn="l"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Premiedekkingsgraad</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57%</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70%</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77%</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79%</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61%</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60%</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65%</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109%</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354715"/>
                  </a:ext>
                </a:extLst>
              </a:tr>
              <a:tr h="288875">
                <a:tc>
                  <a:txBody>
                    <a:bodyPr/>
                    <a:lstStyle/>
                    <a:p>
                      <a:pPr marL="0" algn="l"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Disconteringvoet</a:t>
                      </a:r>
                    </a:p>
                  </a:txBody>
                  <a:tcPr marL="110856" marR="110856" marT="36011" marB="36011" anchor="ctr">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3,6%</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a:solidFill>
                            <a:schemeClr val="tx1"/>
                          </a:solidFill>
                          <a:effectLst/>
                          <a:latin typeface="Arial" panose="020B0604020202020204" pitchFamily="34" charset="0"/>
                          <a:ea typeface="Times New Roman" panose="02020603050405020304" pitchFamily="18" charset="0"/>
                          <a:cs typeface="+mn-cs"/>
                        </a:rPr>
                        <a:t>2,8%</a:t>
                      </a:r>
                    </a:p>
                  </a:txBody>
                  <a:tcPr marL="110856" marR="110856" marT="36011" marB="36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2,8%</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2,8%</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2,8%</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2,4%</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2,2%</a:t>
                      </a:r>
                    </a:p>
                  </a:txBody>
                  <a:tcPr marL="68571" marR="685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816485" rtl="0" eaLnBrk="1" latinLnBrk="0" hangingPunct="1">
                        <a:spcAft>
                          <a:spcPts val="0"/>
                        </a:spcAft>
                      </a:pPr>
                      <a:r>
                        <a:rPr lang="nl-NL" sz="1400" kern="1200" dirty="0">
                          <a:solidFill>
                            <a:schemeClr val="tx1"/>
                          </a:solidFill>
                          <a:effectLst/>
                          <a:latin typeface="Arial" panose="020B0604020202020204" pitchFamily="34" charset="0"/>
                          <a:ea typeface="Times New Roman" panose="02020603050405020304" pitchFamily="18" charset="0"/>
                          <a:cs typeface="+mn-cs"/>
                        </a:rPr>
                        <a:t>2,0%</a:t>
                      </a:r>
                    </a:p>
                  </a:txBody>
                  <a:tcPr marL="68571" marR="68571"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537620"/>
                  </a:ext>
                </a:extLst>
              </a:tr>
            </a:tbl>
          </a:graphicData>
        </a:graphic>
      </p:graphicFrame>
      <p:sp>
        <p:nvSpPr>
          <p:cNvPr id="2" name="Tijdelijke aanduiding voor dianummer 1">
            <a:extLst>
              <a:ext uri="{FF2B5EF4-FFF2-40B4-BE49-F238E27FC236}">
                <a16:creationId xmlns:a16="http://schemas.microsoft.com/office/drawing/2014/main" id="{CB055A85-0852-4E71-BFF0-A1EF0EAC0CC4}"/>
              </a:ext>
            </a:extLst>
          </p:cNvPr>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defRPr/>
            </a:pPr>
            <a:fld id="{D4B63746-6CD0-F240-8312-43D25F44F12E}" type="slidenum">
              <a:rPr lang="nl-NL" smtClean="0"/>
              <a:pPr>
                <a:defRPr/>
              </a:pPr>
              <a:t>16</a:t>
            </a:fld>
            <a:endParaRPr lang="nl-NL"/>
          </a:p>
        </p:txBody>
      </p:sp>
      <p:sp>
        <p:nvSpPr>
          <p:cNvPr id="9" name="Text Placeholder 4">
            <a:extLst>
              <a:ext uri="{FF2B5EF4-FFF2-40B4-BE49-F238E27FC236}">
                <a16:creationId xmlns:a16="http://schemas.microsoft.com/office/drawing/2014/main" id="{A738847D-8815-478D-A016-49BA7A4B12D5}"/>
              </a:ext>
            </a:extLst>
          </p:cNvPr>
          <p:cNvSpPr txBox="1">
            <a:spLocks/>
          </p:cNvSpPr>
          <p:nvPr/>
        </p:nvSpPr>
        <p:spPr bwMode="gray">
          <a:xfrm>
            <a:off x="7821170" y="1341562"/>
            <a:ext cx="4234462" cy="2447953"/>
          </a:xfrm>
          <a:prstGeom prst="rect">
            <a:avLst/>
          </a:prstGeom>
        </p:spPr>
        <p:txBody>
          <a:bodyPr vert="horz" wrap="square" lIns="0" tIns="0" rIns="0" bIns="0" numCol="1" rtlCol="0" anchor="t" anchorCtr="0" compatLnSpc="1">
            <a:prstTxWarp prst="textNoShape">
              <a:avLst/>
            </a:prstTxWarp>
            <a:noAutofit/>
          </a:bodyPr>
          <a:lstStyle>
            <a:lvl1pPr marL="269875" indent="-269875" algn="l" defTabSz="815975" rtl="0" fontAlgn="base">
              <a:lnSpc>
                <a:spcPct val="110000"/>
              </a:lnSpc>
              <a:spcBef>
                <a:spcPts val="450"/>
              </a:spcBef>
              <a:spcAft>
                <a:spcPct val="0"/>
              </a:spcAft>
              <a:buClr>
                <a:srgbClr val="E50056"/>
              </a:buClr>
              <a:buSzPct val="80000"/>
              <a:buFont typeface="Arial" charset="0"/>
              <a:buChar char="►"/>
              <a:defRPr sz="1900" kern="1200">
                <a:solidFill>
                  <a:schemeClr val="tx1"/>
                </a:solidFill>
                <a:latin typeface="+mn-lt"/>
                <a:ea typeface="+mn-ea"/>
                <a:cs typeface="+mn-cs"/>
              </a:defRPr>
            </a:lvl1pPr>
            <a:lvl2pPr marL="539750" indent="-269875" algn="l" defTabSz="815975" rtl="0" fontAlgn="base">
              <a:lnSpc>
                <a:spcPct val="110000"/>
              </a:lnSpc>
              <a:spcBef>
                <a:spcPts val="450"/>
              </a:spcBef>
              <a:spcAft>
                <a:spcPct val="0"/>
              </a:spcAft>
              <a:buClr>
                <a:schemeClr val="tx1"/>
              </a:buClr>
              <a:buSzPct val="80000"/>
              <a:buFont typeface="Arial" charset="0"/>
              <a:buChar char="►"/>
              <a:defRPr sz="1900" kern="1200">
                <a:solidFill>
                  <a:schemeClr val="accent2"/>
                </a:solidFill>
                <a:latin typeface="+mn-lt"/>
                <a:ea typeface="+mn-ea"/>
                <a:cs typeface="+mn-cs"/>
              </a:defRPr>
            </a:lvl2pPr>
            <a:lvl3pPr algn="l" defTabSz="815975" rtl="0" fontAlgn="base">
              <a:lnSpc>
                <a:spcPct val="110000"/>
              </a:lnSpc>
              <a:spcBef>
                <a:spcPct val="0"/>
              </a:spcBef>
              <a:spcAft>
                <a:spcPts val="450"/>
              </a:spcAft>
              <a:buFont typeface="Arial" charset="0"/>
              <a:defRPr sz="2100" b="1" kern="1200">
                <a:solidFill>
                  <a:schemeClr val="accent2"/>
                </a:solidFill>
                <a:latin typeface="+mn-lt"/>
                <a:ea typeface="+mn-ea"/>
                <a:cs typeface="+mn-cs"/>
              </a:defRPr>
            </a:lvl3pPr>
            <a:lvl4pPr algn="l" defTabSz="815975" rtl="0" fontAlgn="base">
              <a:lnSpc>
                <a:spcPct val="110000"/>
              </a:lnSpc>
              <a:spcBef>
                <a:spcPct val="0"/>
              </a:spcBef>
              <a:spcAft>
                <a:spcPct val="0"/>
              </a:spcAft>
              <a:buFont typeface="Arial" charset="0"/>
              <a:defRPr sz="1900" kern="1200">
                <a:solidFill>
                  <a:schemeClr val="tx1"/>
                </a:solidFill>
                <a:latin typeface="+mn-lt"/>
                <a:ea typeface="+mn-ea"/>
                <a:cs typeface="+mn-cs"/>
              </a:defRPr>
            </a:lvl4pPr>
            <a:lvl5pPr marL="161925" algn="l" defTabSz="815975" rtl="0" fontAlgn="base">
              <a:lnSpc>
                <a:spcPct val="110000"/>
              </a:lnSpc>
              <a:spcBef>
                <a:spcPct val="0"/>
              </a:spcBef>
              <a:spcAft>
                <a:spcPct val="0"/>
              </a:spcAft>
              <a:buFont typeface="Arial" charset="0"/>
              <a:defRPr sz="1900" kern="1200">
                <a:solidFill>
                  <a:schemeClr val="tx1"/>
                </a:solidFill>
                <a:latin typeface="+mn-lt"/>
                <a:ea typeface="+mn-ea"/>
                <a:cs typeface="+mn-cs"/>
              </a:defRPr>
            </a:lvl5pPr>
            <a:lvl6pPr marL="351047" indent="0" algn="l" defTabSz="816485" rtl="0" eaLnBrk="1" latinLnBrk="0" hangingPunct="1">
              <a:lnSpc>
                <a:spcPct val="110000"/>
              </a:lnSpc>
              <a:spcBef>
                <a:spcPts val="0"/>
              </a:spcBef>
              <a:buFont typeface="Arial" pitchFamily="34" charset="0"/>
              <a:buNone/>
              <a:defRPr sz="1900" kern="1200">
                <a:solidFill>
                  <a:schemeClr val="tx1"/>
                </a:solidFill>
                <a:latin typeface="+mn-lt"/>
                <a:ea typeface="+mn-ea"/>
                <a:cs typeface="+mn-cs"/>
              </a:defRPr>
            </a:lvl6pPr>
            <a:lvl7pPr marL="351047" indent="0" algn="l" defTabSz="816485" rtl="0" eaLnBrk="1" latinLnBrk="0" hangingPunct="1">
              <a:spcBef>
                <a:spcPts val="0"/>
              </a:spcBef>
              <a:buFont typeface="Arial" pitchFamily="34" charset="0"/>
              <a:buNone/>
              <a:defRPr sz="1200" kern="1200">
                <a:solidFill>
                  <a:schemeClr val="tx1"/>
                </a:solidFill>
                <a:latin typeface="+mn-lt"/>
                <a:ea typeface="+mn-ea"/>
                <a:cs typeface="+mn-cs"/>
              </a:defRPr>
            </a:lvl7pPr>
            <a:lvl8pPr marL="351047" indent="0" algn="l" defTabSz="816485" rtl="0" eaLnBrk="1" latinLnBrk="0" hangingPunct="1">
              <a:spcBef>
                <a:spcPts val="0"/>
              </a:spcBef>
              <a:buFont typeface="Arial" pitchFamily="34" charset="0"/>
              <a:buNone/>
              <a:defRPr sz="1200" kern="1200">
                <a:solidFill>
                  <a:schemeClr val="tx1"/>
                </a:solidFill>
                <a:latin typeface="+mn-lt"/>
                <a:ea typeface="+mn-ea"/>
                <a:cs typeface="+mn-cs"/>
              </a:defRPr>
            </a:lvl8pPr>
            <a:lvl9pPr marL="351047" indent="0" algn="l" defTabSz="816485" rtl="0" eaLnBrk="1" latinLnBrk="0" hangingPunct="1">
              <a:spcBef>
                <a:spcPts val="0"/>
              </a:spcBef>
              <a:buFont typeface="Arial" pitchFamily="34" charset="0"/>
              <a:buNone/>
              <a:defRPr sz="1200" kern="1200">
                <a:solidFill>
                  <a:schemeClr val="tx1"/>
                </a:solidFill>
                <a:latin typeface="+mn-lt"/>
                <a:ea typeface="+mn-ea"/>
                <a:cs typeface="+mn-cs"/>
              </a:defRPr>
            </a:lvl9pPr>
          </a:lstStyle>
          <a:p>
            <a:pPr marL="0" indent="0" defTabSz="815893">
              <a:buNone/>
              <a:defRPr/>
            </a:pPr>
            <a:r>
              <a:rPr lang="nl-NL" altLang="nl-NL" sz="2000" b="1" dirty="0">
                <a:solidFill>
                  <a:srgbClr val="0057A3"/>
                </a:solidFill>
                <a:latin typeface="Arial"/>
              </a:rPr>
              <a:t>   Premie kan veranderen door:</a:t>
            </a:r>
          </a:p>
          <a:p>
            <a:pPr marL="539696" lvl="1" indent="-269848" defTabSz="815893">
              <a:buClr>
                <a:srgbClr val="0057A3"/>
              </a:buClr>
              <a:defRPr/>
            </a:pPr>
            <a:r>
              <a:rPr lang="nl-NL" altLang="nl-NL" dirty="0">
                <a:solidFill>
                  <a:srgbClr val="009CBD"/>
                </a:solidFill>
                <a:latin typeface="Arial"/>
              </a:rPr>
              <a:t>Aanpassing pensioenregeling</a:t>
            </a:r>
          </a:p>
          <a:p>
            <a:pPr marL="539696" lvl="1" indent="-269848" defTabSz="815893">
              <a:buClr>
                <a:srgbClr val="0057A3"/>
              </a:buClr>
              <a:defRPr/>
            </a:pPr>
            <a:r>
              <a:rPr lang="nl-NL" altLang="nl-NL" dirty="0">
                <a:solidFill>
                  <a:srgbClr val="009CBD"/>
                </a:solidFill>
              </a:rPr>
              <a:t>Wijzigen disconteringsvoet</a:t>
            </a:r>
          </a:p>
          <a:p>
            <a:pPr marL="539696" lvl="1" indent="-269848" defTabSz="815893">
              <a:buClr>
                <a:srgbClr val="0057A3"/>
              </a:buClr>
              <a:defRPr/>
            </a:pPr>
            <a:r>
              <a:rPr lang="nl-NL" altLang="nl-NL" dirty="0">
                <a:solidFill>
                  <a:srgbClr val="009CBD"/>
                </a:solidFill>
                <a:latin typeface="Arial"/>
              </a:rPr>
              <a:t>Bestandsontwikkeling</a:t>
            </a:r>
          </a:p>
          <a:p>
            <a:pPr marL="539696" lvl="1" indent="-269848" defTabSz="815893">
              <a:buClr>
                <a:srgbClr val="0057A3"/>
              </a:buClr>
              <a:defRPr/>
            </a:pPr>
            <a:r>
              <a:rPr lang="nl-NL" altLang="nl-NL" dirty="0">
                <a:solidFill>
                  <a:srgbClr val="009CBD"/>
                </a:solidFill>
                <a:latin typeface="Arial"/>
              </a:rPr>
              <a:t>Nieuwe (sterfte-)kansen</a:t>
            </a:r>
          </a:p>
          <a:p>
            <a:pPr marL="539696" lvl="1" indent="-269848" defTabSz="815893">
              <a:buClr>
                <a:srgbClr val="0057A3"/>
              </a:buClr>
              <a:defRPr/>
            </a:pPr>
            <a:r>
              <a:rPr lang="nl-NL" altLang="nl-NL" dirty="0">
                <a:solidFill>
                  <a:srgbClr val="009CBD"/>
                </a:solidFill>
                <a:latin typeface="Arial"/>
              </a:rPr>
              <a:t>Beleids-DG komt boven de 110% </a:t>
            </a:r>
          </a:p>
        </p:txBody>
      </p:sp>
      <p:sp>
        <p:nvSpPr>
          <p:cNvPr id="11" name="Rechthoek 10">
            <a:extLst>
              <a:ext uri="{FF2B5EF4-FFF2-40B4-BE49-F238E27FC236}">
                <a16:creationId xmlns:a16="http://schemas.microsoft.com/office/drawing/2014/main" id="{C10C2C51-A011-46AC-8A83-D8852FC9DED4}"/>
              </a:ext>
            </a:extLst>
          </p:cNvPr>
          <p:cNvSpPr/>
          <p:nvPr/>
        </p:nvSpPr>
        <p:spPr>
          <a:xfrm>
            <a:off x="7319342" y="4644694"/>
            <a:ext cx="5112567" cy="1146661"/>
          </a:xfrm>
          <a:prstGeom prst="rect">
            <a:avLst/>
          </a:prstGeom>
        </p:spPr>
        <p:txBody>
          <a:bodyPr wrap="square">
            <a:spAutoFit/>
          </a:bodyPr>
          <a:lstStyle/>
          <a:p>
            <a:pPr defTabSz="816403">
              <a:buClr>
                <a:schemeClr val="accent5"/>
              </a:buClr>
              <a:defRPr/>
            </a:pPr>
            <a:r>
              <a:rPr lang="nl-NL" altLang="nl-NL" sz="2000" b="1" dirty="0">
                <a:solidFill>
                  <a:srgbClr val="0057A3"/>
                </a:solidFill>
                <a:latin typeface="Arial"/>
              </a:rPr>
              <a:t>Effect 1% premieopslag per jaar</a:t>
            </a:r>
          </a:p>
          <a:p>
            <a:pPr marL="539696" lvl="1" indent="-269848" defTabSz="815893">
              <a:lnSpc>
                <a:spcPct val="110000"/>
              </a:lnSpc>
              <a:spcBef>
                <a:spcPts val="450"/>
              </a:spcBef>
              <a:buClr>
                <a:srgbClr val="0057A3"/>
              </a:buClr>
              <a:buSzPct val="80000"/>
              <a:buFont typeface="Arial" charset="0"/>
              <a:buChar char="►"/>
              <a:defRPr/>
            </a:pPr>
            <a:r>
              <a:rPr lang="nl-NL" altLang="nl-NL" sz="1900" dirty="0">
                <a:solidFill>
                  <a:srgbClr val="009CBD"/>
                </a:solidFill>
                <a:latin typeface="Arial"/>
              </a:rPr>
              <a:t>Extra inkomsten:		ca. 400 mln.</a:t>
            </a:r>
          </a:p>
          <a:p>
            <a:pPr marL="539696" lvl="1" indent="-269848" defTabSz="815893">
              <a:lnSpc>
                <a:spcPct val="110000"/>
              </a:lnSpc>
              <a:spcBef>
                <a:spcPts val="450"/>
              </a:spcBef>
              <a:buClr>
                <a:srgbClr val="0057A3"/>
              </a:buClr>
              <a:buSzPct val="80000"/>
              <a:buFont typeface="Arial" charset="0"/>
              <a:buChar char="►"/>
              <a:defRPr/>
            </a:pPr>
            <a:r>
              <a:rPr lang="nl-NL" altLang="nl-NL" sz="1900" dirty="0">
                <a:solidFill>
                  <a:srgbClr val="009CBD"/>
                </a:solidFill>
                <a:latin typeface="Arial"/>
              </a:rPr>
              <a:t>Effect dekkingsgraad:	ca. 0,10%-</a:t>
            </a:r>
            <a:r>
              <a:rPr lang="nl-NL" altLang="nl-NL" sz="1900" dirty="0" err="1">
                <a:solidFill>
                  <a:srgbClr val="009CBD"/>
                </a:solidFill>
                <a:latin typeface="Arial"/>
              </a:rPr>
              <a:t>pt</a:t>
            </a:r>
            <a:endParaRPr lang="nl-NL" altLang="nl-NL" sz="1900" dirty="0">
              <a:solidFill>
                <a:srgbClr val="009CBD"/>
              </a:solidFill>
              <a:latin typeface="Arial"/>
            </a:endParaRPr>
          </a:p>
        </p:txBody>
      </p:sp>
    </p:spTree>
    <p:extLst>
      <p:ext uri="{BB962C8B-B14F-4D97-AF65-F5344CB8AC3E}">
        <p14:creationId xmlns:p14="http://schemas.microsoft.com/office/powerpoint/2010/main" val="18695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487" y="4407567"/>
            <a:ext cx="10361851" cy="1361898"/>
          </a:xfrm>
        </p:spPr>
        <p:txBody>
          <a:bodyPr rtlCol="0">
            <a:noAutofit/>
          </a:bodyPr>
          <a:lstStyle/>
          <a:p>
            <a:pPr defTabSz="816403">
              <a:defRPr/>
            </a:pPr>
            <a:r>
              <a:rPr lang="en-US" dirty="0" err="1"/>
              <a:t>indexatiebeleid</a:t>
            </a:r>
            <a:endParaRPr lang="en-US" dirty="0"/>
          </a:p>
        </p:txBody>
      </p:sp>
      <p:sp>
        <p:nvSpPr>
          <p:cNvPr id="93186" name="Tijdelijke aanduiding voor tekst 2"/>
          <p:cNvSpPr>
            <a:spLocks noGrp="1"/>
          </p:cNvSpPr>
          <p:nvPr>
            <p:ph type="body" idx="1"/>
          </p:nvPr>
        </p:nvSpPr>
        <p:spPr>
          <a:xfrm>
            <a:off x="963487" y="2907575"/>
            <a:ext cx="10361851" cy="1499992"/>
          </a:xfrm>
        </p:spPr>
        <p:txBody>
          <a:bodyPr wrap="square" numCol="1" anchorCtr="0" compatLnSpc="1">
            <a:prstTxWarp prst="textNoShape">
              <a:avLst/>
            </a:prstTxWarp>
          </a:bodyPr>
          <a:lstStyle/>
          <a:p>
            <a:r>
              <a:rPr lang="nl-NL" sz="3200" dirty="0"/>
              <a:t>Buitenlandse Zaken</a:t>
            </a:r>
            <a:endParaRPr lang="nl-NL" altLang="x-none" sz="3200" dirty="0"/>
          </a:p>
        </p:txBody>
      </p:sp>
    </p:spTree>
    <p:extLst>
      <p:ext uri="{BB962C8B-B14F-4D97-AF65-F5344CB8AC3E}">
        <p14:creationId xmlns:p14="http://schemas.microsoft.com/office/powerpoint/2010/main" val="416433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el 1"/>
          <p:cNvSpPr>
            <a:spLocks noGrp="1"/>
          </p:cNvSpPr>
          <p:nvPr>
            <p:ph type="title"/>
          </p:nvPr>
        </p:nvSpPr>
        <p:spPr>
          <a:xfrm>
            <a:off x="809520" y="313938"/>
            <a:ext cx="10258677" cy="792059"/>
          </a:xfrm>
        </p:spPr>
        <p:txBody>
          <a:bodyPr/>
          <a:lstStyle/>
          <a:p>
            <a:r>
              <a:rPr lang="nl-NL" altLang="x-none" dirty="0"/>
              <a:t>Indexatieambitie ABP</a:t>
            </a:r>
          </a:p>
        </p:txBody>
      </p:sp>
      <p:sp>
        <p:nvSpPr>
          <p:cNvPr id="94210" name="Content Placeholder 4"/>
          <p:cNvSpPr>
            <a:spLocks noGrp="1"/>
          </p:cNvSpPr>
          <p:nvPr>
            <p:ph idx="1"/>
          </p:nvPr>
        </p:nvSpPr>
        <p:spPr>
          <a:xfrm>
            <a:off x="809519" y="1442258"/>
            <a:ext cx="7611274" cy="4560539"/>
          </a:xfrm>
        </p:spPr>
        <p:txBody>
          <a:bodyPr wrap="square" numCol="1" anchor="t" anchorCtr="0" compatLnSpc="1">
            <a:prstTxWarp prst="textNoShape">
              <a:avLst/>
            </a:prstTxWarp>
          </a:bodyPr>
          <a:lstStyle/>
          <a:p>
            <a:pPr marL="269240" indent="-269240"/>
            <a:r>
              <a:rPr lang="en-US" altLang="x-none" dirty="0" err="1"/>
              <a:t>Pensioenreglement</a:t>
            </a:r>
            <a:r>
              <a:rPr lang="en-US" altLang="x-none" dirty="0"/>
              <a:t>:</a:t>
            </a:r>
            <a:endParaRPr lang="nl-NL" dirty="0"/>
          </a:p>
          <a:p>
            <a:pPr marL="520065" lvl="1" indent="-269240"/>
            <a:r>
              <a:rPr lang="nl-NL" dirty="0"/>
              <a:t>Wij hebben de ambitie om ieder jaar uw pensioen volledig te verhogen met de Consumentenprijsindex. Voorwaarde is dat de financiële situatie van ABP voldoende is.</a:t>
            </a:r>
            <a:endParaRPr lang="en-US" altLang="x-none" dirty="0">
              <a:cs typeface="Arial"/>
            </a:endParaRPr>
          </a:p>
          <a:p>
            <a:pPr marL="0" indent="0">
              <a:buNone/>
            </a:pPr>
            <a:endParaRPr lang="en-US" altLang="x-none" dirty="0"/>
          </a:p>
          <a:p>
            <a:pPr marL="269240" indent="-269240"/>
            <a:r>
              <a:rPr lang="en-US" altLang="x-none" dirty="0" err="1"/>
              <a:t>Indexatieachterstand</a:t>
            </a:r>
            <a:r>
              <a:rPr lang="en-US" altLang="x-none" dirty="0"/>
              <a:t> over 2008-2023 </a:t>
            </a:r>
            <a:r>
              <a:rPr lang="en-US" altLang="x-none" dirty="0" err="1"/>
              <a:t>bedraagt</a:t>
            </a:r>
            <a:r>
              <a:rPr lang="en-US" altLang="x-none" dirty="0"/>
              <a:t> </a:t>
            </a:r>
            <a:r>
              <a:rPr lang="en-US" altLang="x-none" u="sng" dirty="0" err="1"/>
              <a:t>maximaal</a:t>
            </a:r>
            <a:r>
              <a:rPr lang="en-US" altLang="x-none" dirty="0"/>
              <a:t> 19,95% </a:t>
            </a:r>
            <a:endParaRPr lang="en-US" altLang="x-none" dirty="0">
              <a:cs typeface="Arial"/>
            </a:endParaRPr>
          </a:p>
          <a:p>
            <a:pPr marL="520065" lvl="1" indent="-269240"/>
            <a:r>
              <a:rPr lang="en-US" altLang="x-none" dirty="0"/>
              <a:t>Na-</a:t>
            </a:r>
            <a:r>
              <a:rPr lang="en-US" altLang="x-none" dirty="0" err="1"/>
              <a:t>indexatie</a:t>
            </a:r>
            <a:r>
              <a:rPr lang="en-US" altLang="x-none" dirty="0"/>
              <a:t> </a:t>
            </a:r>
            <a:r>
              <a:rPr lang="en-US" altLang="x-none" dirty="0" err="1"/>
              <a:t>kan</a:t>
            </a:r>
            <a:r>
              <a:rPr lang="en-US" altLang="x-none" dirty="0"/>
              <a:t> </a:t>
            </a:r>
            <a:r>
              <a:rPr lang="en-US" altLang="x-none" dirty="0" err="1"/>
              <a:t>vanaf</a:t>
            </a:r>
            <a:r>
              <a:rPr lang="en-US" altLang="x-none" dirty="0"/>
              <a:t> de </a:t>
            </a:r>
            <a:r>
              <a:rPr lang="en-US" altLang="x-none" dirty="0" err="1"/>
              <a:t>grens</a:t>
            </a:r>
            <a:r>
              <a:rPr lang="en-US" altLang="x-none" dirty="0"/>
              <a:t> </a:t>
            </a:r>
            <a:r>
              <a:rPr lang="en-US" altLang="x-none" dirty="0" err="1"/>
              <a:t>toekomstbestendige</a:t>
            </a:r>
            <a:r>
              <a:rPr lang="en-US" altLang="x-none" dirty="0"/>
              <a:t> </a:t>
            </a:r>
            <a:r>
              <a:rPr lang="en-US" altLang="x-none" dirty="0" err="1"/>
              <a:t>indexatie</a:t>
            </a:r>
            <a:r>
              <a:rPr lang="en-US" altLang="x-none" dirty="0"/>
              <a:t> (ca.140%), </a:t>
            </a:r>
            <a:r>
              <a:rPr lang="en-US" altLang="x-none" dirty="0" err="1"/>
              <a:t>mits</a:t>
            </a:r>
            <a:r>
              <a:rPr lang="en-US" altLang="x-none" dirty="0"/>
              <a:t> </a:t>
            </a:r>
            <a:r>
              <a:rPr lang="en-US" altLang="x-none" dirty="0" err="1"/>
              <a:t>ook</a:t>
            </a:r>
            <a:r>
              <a:rPr lang="en-US" altLang="x-none" dirty="0"/>
              <a:t> </a:t>
            </a:r>
            <a:r>
              <a:rPr lang="en-US" altLang="x-none" dirty="0" err="1"/>
              <a:t>boven</a:t>
            </a:r>
            <a:r>
              <a:rPr lang="en-US" altLang="x-none" dirty="0"/>
              <a:t> </a:t>
            </a:r>
            <a:r>
              <a:rPr lang="en-US" altLang="x-none" dirty="0" err="1"/>
              <a:t>vereiste</a:t>
            </a:r>
            <a:r>
              <a:rPr lang="en-US" altLang="x-none" dirty="0"/>
              <a:t> DG (ca. 128%).</a:t>
            </a:r>
            <a:endParaRPr lang="en-US" altLang="x-none" dirty="0">
              <a:cs typeface="Arial"/>
            </a:endParaRPr>
          </a:p>
          <a:p>
            <a:pPr marL="520065" lvl="1" indent="-269240"/>
            <a:r>
              <a:rPr lang="en-US" altLang="x-none" dirty="0"/>
              <a:t>Na-</a:t>
            </a:r>
            <a:r>
              <a:rPr lang="en-US" altLang="x-none" dirty="0" err="1"/>
              <a:t>indexatie</a:t>
            </a:r>
            <a:r>
              <a:rPr lang="en-US" altLang="x-none" dirty="0"/>
              <a:t> is </a:t>
            </a:r>
            <a:r>
              <a:rPr lang="en-US" altLang="x-none" dirty="0" err="1"/>
              <a:t>onderdeel</a:t>
            </a:r>
            <a:r>
              <a:rPr lang="en-US" altLang="x-none" dirty="0"/>
              <a:t> van de </a:t>
            </a:r>
            <a:r>
              <a:rPr lang="en-US" altLang="x-none" dirty="0" err="1"/>
              <a:t>indexatieambitie</a:t>
            </a:r>
            <a:r>
              <a:rPr lang="en-US" altLang="x-none" dirty="0"/>
              <a:t>.</a:t>
            </a:r>
            <a:endParaRPr lang="en-US" altLang="x-none" dirty="0">
              <a:cs typeface="Arial"/>
            </a:endParaRPr>
          </a:p>
        </p:txBody>
      </p:sp>
      <p:pic>
        <p:nvPicPr>
          <p:cNvPr id="5" name="Tijdelijke aanduiding voor afbeelding 5" descr="IBNBABP-algemeen-36.jpg">
            <a:extLst>
              <a:ext uri="{FF2B5EF4-FFF2-40B4-BE49-F238E27FC236}">
                <a16:creationId xmlns:a16="http://schemas.microsoft.com/office/drawing/2014/main" id="{45EC7F77-52EB-4747-B590-CAF739EA46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47571" y="1242503"/>
            <a:ext cx="3142841" cy="4823785"/>
          </a:xfrm>
          <a:prstGeom prst="rect">
            <a:avLst/>
          </a:prstGeom>
        </p:spPr>
      </p:pic>
      <p:sp>
        <p:nvSpPr>
          <p:cNvPr id="2" name="Tijdelijke aanduiding voor dianummer 1">
            <a:extLst>
              <a:ext uri="{FF2B5EF4-FFF2-40B4-BE49-F238E27FC236}">
                <a16:creationId xmlns:a16="http://schemas.microsoft.com/office/drawing/2014/main" id="{DC69D048-6DCA-4105-B047-ED2BAE017266}"/>
              </a:ext>
            </a:extLst>
          </p:cNvPr>
          <p:cNvSpPr>
            <a:spLocks noGrp="1"/>
          </p:cNvSpPr>
          <p:nvPr>
            <p:ph type="sldNum" sz="quarter" idx="10"/>
          </p:nvPr>
        </p:nvSpPr>
        <p:spPr/>
        <p:txBody>
          <a:bodyPr/>
          <a:lstStyle/>
          <a:p>
            <a:pPr>
              <a:defRPr/>
            </a:pPr>
            <a:fld id="{864846EA-E8E6-3D46-B879-BE54464E7CEA}" type="slidenum">
              <a:rPr lang="en-US" smtClean="0"/>
              <a:pPr>
                <a:defRPr/>
              </a:pPr>
              <a:t>18</a:t>
            </a:fld>
            <a:endParaRPr lang="en-US"/>
          </a:p>
        </p:txBody>
      </p:sp>
    </p:spTree>
    <p:extLst>
      <p:ext uri="{BB962C8B-B14F-4D97-AF65-F5344CB8AC3E}">
        <p14:creationId xmlns:p14="http://schemas.microsoft.com/office/powerpoint/2010/main" val="43958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el 1"/>
          <p:cNvSpPr>
            <a:spLocks noGrp="1"/>
          </p:cNvSpPr>
          <p:nvPr>
            <p:ph type="title"/>
          </p:nvPr>
        </p:nvSpPr>
        <p:spPr/>
        <p:txBody>
          <a:bodyPr/>
          <a:lstStyle/>
          <a:p>
            <a:r>
              <a:rPr lang="nl-NL" altLang="x-none" dirty="0"/>
              <a:t>Nieuwe methode CBS voor vaststellen CPI</a:t>
            </a:r>
          </a:p>
        </p:txBody>
      </p:sp>
      <p:sp>
        <p:nvSpPr>
          <p:cNvPr id="102404" name="Tijdelijke aanduiding voor inhoud 2"/>
          <p:cNvSpPr>
            <a:spLocks noGrp="1"/>
          </p:cNvSpPr>
          <p:nvPr>
            <p:ph type="body" sz="quarter" idx="14"/>
          </p:nvPr>
        </p:nvSpPr>
        <p:spPr>
          <a:xfrm>
            <a:off x="809519" y="1477818"/>
            <a:ext cx="5516466" cy="4497995"/>
          </a:xfrm>
        </p:spPr>
        <p:txBody>
          <a:bodyPr wrap="square" numCol="1" anchor="t" anchorCtr="0" compatLnSpc="1">
            <a:prstTxWarp prst="textNoShape">
              <a:avLst/>
            </a:prstTxWarp>
          </a:bodyPr>
          <a:lstStyle/>
          <a:p>
            <a:pPr marL="363502" indent="-363502"/>
            <a:r>
              <a:rPr lang="nl-NL" altLang="nl-NL" dirty="0"/>
              <a:t>ABP hanteert de CPI van 1 september tot 1 september als maatstaf voor de indexatie.</a:t>
            </a:r>
          </a:p>
          <a:p>
            <a:pPr marL="363502" indent="-363502"/>
            <a:r>
              <a:rPr lang="nl-NL" altLang="nl-NL" dirty="0"/>
              <a:t>Vanaf juni 2023 hanteert het CBS een nieuwe methode voor de vaststelling van de CPI.</a:t>
            </a:r>
          </a:p>
          <a:p>
            <a:pPr marL="363502" indent="-363502"/>
            <a:r>
              <a:rPr lang="nl-NL" altLang="nl-NL" dirty="0"/>
              <a:t>In de nieuwe methode houdt het CBS rekening met vaste energiecontracten.</a:t>
            </a:r>
          </a:p>
          <a:p>
            <a:pPr marL="363502" indent="-363502"/>
            <a:r>
              <a:rPr lang="nl-NL" altLang="nl-NL" dirty="0"/>
              <a:t>Inflatie was vorig jaar 5%-punt lager geweest, en daardoor dit jaar 5%-punt hoger.</a:t>
            </a:r>
          </a:p>
          <a:p>
            <a:pPr marL="363502" indent="-363502"/>
            <a:r>
              <a:rPr lang="nl-NL" altLang="nl-NL" dirty="0"/>
              <a:t>De CPI van 1 september 2022 tot 1 september 2023 bedraagt 3,03%. </a:t>
            </a:r>
          </a:p>
        </p:txBody>
      </p:sp>
      <p:sp>
        <p:nvSpPr>
          <p:cNvPr id="2" name="Tijdelijke aanduiding voor dianummer 1">
            <a:extLst>
              <a:ext uri="{FF2B5EF4-FFF2-40B4-BE49-F238E27FC236}">
                <a16:creationId xmlns:a16="http://schemas.microsoft.com/office/drawing/2014/main" id="{71B66D11-3E40-4BAF-90AA-44170DBAEFE5}"/>
              </a:ext>
            </a:extLst>
          </p:cNvPr>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defRPr/>
            </a:pPr>
            <a:fld id="{B935E924-BC4E-F04B-91AF-0354699DD4CC}" type="slidenum">
              <a:rPr lang="nl-NL" smtClean="0"/>
              <a:pPr>
                <a:defRPr/>
              </a:pPr>
              <a:t>19</a:t>
            </a:fld>
            <a:endParaRPr lang="nl-NL"/>
          </a:p>
        </p:txBody>
      </p:sp>
      <p:pic>
        <p:nvPicPr>
          <p:cNvPr id="5" name="Afbeelding 4">
            <a:extLst>
              <a:ext uri="{FF2B5EF4-FFF2-40B4-BE49-F238E27FC236}">
                <a16:creationId xmlns:a16="http://schemas.microsoft.com/office/drawing/2014/main" id="{9AEF8C2C-EC4C-75A2-E491-35F41C92400A}"/>
              </a:ext>
            </a:extLst>
          </p:cNvPr>
          <p:cNvPicPr>
            <a:picLocks noChangeAspect="1"/>
          </p:cNvPicPr>
          <p:nvPr/>
        </p:nvPicPr>
        <p:blipFill>
          <a:blip r:embed="rId3"/>
          <a:stretch>
            <a:fillRect/>
          </a:stretch>
        </p:blipFill>
        <p:spPr>
          <a:xfrm>
            <a:off x="7149167" y="1220848"/>
            <a:ext cx="5041245" cy="4858984"/>
          </a:xfrm>
          <a:prstGeom prst="rect">
            <a:avLst/>
          </a:prstGeom>
        </p:spPr>
      </p:pic>
    </p:spTree>
    <p:extLst>
      <p:ext uri="{BB962C8B-B14F-4D97-AF65-F5344CB8AC3E}">
        <p14:creationId xmlns:p14="http://schemas.microsoft.com/office/powerpoint/2010/main" val="156943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defRPr/>
            </a:pPr>
            <a:fld id="{D4B63746-6CD0-F240-8312-43D25F44F12E}" type="slidenum">
              <a:rPr lang="nl-NL" smtClean="0"/>
              <a:pPr>
                <a:defRPr/>
              </a:pPr>
              <a:t>2</a:t>
            </a:fld>
            <a:endParaRPr lang="en-US" noProof="0" dirty="0"/>
          </a:p>
        </p:txBody>
      </p:sp>
      <p:sp>
        <p:nvSpPr>
          <p:cNvPr id="15362" name="Tijdelijke aanduiding voor tekst 3"/>
          <p:cNvSpPr>
            <a:spLocks noGrp="1"/>
          </p:cNvSpPr>
          <p:nvPr>
            <p:ph type="body" sz="quarter" idx="14"/>
          </p:nvPr>
        </p:nvSpPr>
        <p:spPr>
          <a:xfrm>
            <a:off x="6815193" y="1242503"/>
            <a:ext cx="5079982" cy="4923238"/>
          </a:xfrm>
        </p:spPr>
        <p:txBody>
          <a:bodyPr wrap="square" numCol="1" anchor="t" anchorCtr="0" compatLnSpc="1">
            <a:prstTxWarp prst="textNoShape">
              <a:avLst/>
            </a:prstTxWarp>
          </a:bodyPr>
          <a:lstStyle/>
          <a:p>
            <a:pPr marL="0" indent="0">
              <a:buNone/>
            </a:pPr>
            <a:r>
              <a:rPr lang="nl-NL" b="1" i="1" u="sng" dirty="0"/>
              <a:t>Bespreekpunten:</a:t>
            </a:r>
          </a:p>
          <a:p>
            <a:pPr marL="342866" indent="-342866">
              <a:buFont typeface="Wingdings" panose="05000000000000000000" pitchFamily="2" charset="2"/>
              <a:buChar char="Ø"/>
            </a:pPr>
            <a:r>
              <a:rPr lang="nl-NL" i="1" dirty="0"/>
              <a:t>Financiële positie ABP</a:t>
            </a:r>
          </a:p>
          <a:p>
            <a:pPr marL="612714" lvl="1" indent="-342866">
              <a:buFont typeface="Wingdings" panose="05000000000000000000" pitchFamily="2" charset="2"/>
              <a:buChar char="Ø"/>
            </a:pPr>
            <a:r>
              <a:rPr lang="nl-NL" i="1" dirty="0"/>
              <a:t>Dekkingsgraden</a:t>
            </a:r>
          </a:p>
          <a:p>
            <a:pPr marL="342866" indent="-342866">
              <a:buFont typeface="Wingdings" panose="05000000000000000000" pitchFamily="2" charset="2"/>
              <a:buChar char="Ø"/>
            </a:pPr>
            <a:r>
              <a:rPr lang="nl-NL" i="1" dirty="0"/>
              <a:t>Financieel beleid ABP</a:t>
            </a:r>
          </a:p>
          <a:p>
            <a:pPr marL="612714" lvl="1" indent="-342866">
              <a:buFont typeface="Wingdings" panose="05000000000000000000" pitchFamily="2" charset="2"/>
              <a:buChar char="Ø"/>
            </a:pPr>
            <a:r>
              <a:rPr lang="nl-NL" i="1" dirty="0"/>
              <a:t>Pensioenopbouw</a:t>
            </a:r>
          </a:p>
          <a:p>
            <a:pPr marL="612714" lvl="1" indent="-342866">
              <a:buFont typeface="Wingdings" panose="05000000000000000000" pitchFamily="2" charset="2"/>
              <a:buChar char="Ø"/>
            </a:pPr>
            <a:r>
              <a:rPr lang="nl-NL" i="1" dirty="0"/>
              <a:t>Premiebeleid</a:t>
            </a:r>
          </a:p>
          <a:p>
            <a:pPr marL="612714" lvl="1" indent="-342866">
              <a:buFont typeface="Wingdings" panose="05000000000000000000" pitchFamily="2" charset="2"/>
              <a:buChar char="Ø"/>
            </a:pPr>
            <a:r>
              <a:rPr lang="nl-NL" i="1" dirty="0"/>
              <a:t>Indexatiebeleid</a:t>
            </a:r>
          </a:p>
          <a:p>
            <a:pPr marL="612714" lvl="1" indent="-342866">
              <a:buFont typeface="Wingdings" panose="05000000000000000000" pitchFamily="2" charset="2"/>
              <a:buChar char="Ø"/>
            </a:pPr>
            <a:r>
              <a:rPr lang="nl-NL" i="1"/>
              <a:t>Pensioenverlaging</a:t>
            </a:r>
            <a:endParaRPr lang="nl-NL" i="1" dirty="0"/>
          </a:p>
          <a:p>
            <a:pPr marL="342866" indent="-342866">
              <a:buFont typeface="Wingdings" panose="05000000000000000000" pitchFamily="2" charset="2"/>
              <a:buChar char="Ø"/>
            </a:pPr>
            <a:r>
              <a:rPr lang="nl-NL" i="1" dirty="0"/>
              <a:t>Nieuw Pensioencontract</a:t>
            </a:r>
          </a:p>
          <a:p>
            <a:pPr marL="612714" lvl="1" indent="-342866">
              <a:buFont typeface="Wingdings" panose="05000000000000000000" pitchFamily="2" charset="2"/>
              <a:buChar char="Ø"/>
            </a:pPr>
            <a:r>
              <a:rPr lang="nl-NL" i="1" dirty="0"/>
              <a:t>Stand van zaken</a:t>
            </a:r>
          </a:p>
          <a:p>
            <a:pPr marL="342866" indent="-342866">
              <a:buFont typeface="Wingdings" panose="05000000000000000000" pitchFamily="2" charset="2"/>
              <a:buChar char="Ø"/>
            </a:pPr>
            <a:r>
              <a:rPr lang="nl-NL" i="1" dirty="0"/>
              <a:t>Vragen/discussie</a:t>
            </a:r>
          </a:p>
        </p:txBody>
      </p:sp>
      <p:sp>
        <p:nvSpPr>
          <p:cNvPr id="15363" name="Titel 1"/>
          <p:cNvSpPr>
            <a:spLocks noGrp="1"/>
          </p:cNvSpPr>
          <p:nvPr>
            <p:ph type="title"/>
          </p:nvPr>
        </p:nvSpPr>
        <p:spPr/>
        <p:txBody>
          <a:bodyPr/>
          <a:lstStyle/>
          <a:p>
            <a:r>
              <a:rPr lang="nl-NL" altLang="x-none" sz="3200" dirty="0"/>
              <a:t>Pensioenactualiteiten</a:t>
            </a:r>
          </a:p>
        </p:txBody>
      </p:sp>
      <p:pic>
        <p:nvPicPr>
          <p:cNvPr id="15364" name="Tijdelijke aanduiding voor afbeelding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7" r="397"/>
          <a:stretch>
            <a:fillRect/>
          </a:stretch>
        </p:blipFill>
        <p:spPr>
          <a:xfrm>
            <a:off x="0" y="1242504"/>
            <a:ext cx="6093619" cy="482378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p:cNvSpPr>
            <a:spLocks noGrp="1"/>
          </p:cNvSpPr>
          <p:nvPr>
            <p:ph type="title"/>
          </p:nvPr>
        </p:nvSpPr>
        <p:spPr/>
        <p:txBody>
          <a:bodyPr/>
          <a:lstStyle/>
          <a:p>
            <a:r>
              <a:rPr lang="nl-NL" altLang="nl-NL"/>
              <a:t>Indexatie ABP 2003-2022</a:t>
            </a:r>
            <a:endParaRPr lang="nl-NL" altLang="x-none"/>
          </a:p>
        </p:txBody>
      </p:sp>
      <p:graphicFrame>
        <p:nvGraphicFramePr>
          <p:cNvPr id="2" name="Object 2"/>
          <p:cNvGraphicFramePr>
            <a:graphicFrameLocks noGrp="1" noChangeAspect="1"/>
          </p:cNvGraphicFramePr>
          <p:nvPr>
            <p:ph type="tbl" sz="quarter" idx="4294967295"/>
          </p:nvPr>
        </p:nvGraphicFramePr>
        <p:xfrm>
          <a:off x="809520" y="1242504"/>
          <a:ext cx="8093633" cy="48237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Tijdelijke aanduiding voor afbeelding 4">
            <a:extLst>
              <a:ext uri="{FF2B5EF4-FFF2-40B4-BE49-F238E27FC236}">
                <a16:creationId xmlns:a16="http://schemas.microsoft.com/office/drawing/2014/main" id="{39FE68B7-ED2A-4B56-9FB4-1FE4709EC2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21212" y="1245391"/>
            <a:ext cx="3070400" cy="4824255"/>
          </a:xfrm>
          <a:prstGeom prst="rect">
            <a:avLst/>
          </a:prstGeom>
        </p:spPr>
      </p:pic>
      <p:sp>
        <p:nvSpPr>
          <p:cNvPr id="3" name="Tijdelijke aanduiding voor dianummer 2">
            <a:extLst>
              <a:ext uri="{FF2B5EF4-FFF2-40B4-BE49-F238E27FC236}">
                <a16:creationId xmlns:a16="http://schemas.microsoft.com/office/drawing/2014/main" id="{EAF0A2FF-B3F4-469C-B819-5891ACA4426A}"/>
              </a:ext>
            </a:extLst>
          </p:cNvPr>
          <p:cNvSpPr>
            <a:spLocks noGrp="1"/>
          </p:cNvSpPr>
          <p:nvPr>
            <p:ph type="sldNum" sz="quarter" idx="12"/>
          </p:nvPr>
        </p:nvSpPr>
        <p:spPr/>
        <p:txBody>
          <a:bodyPr/>
          <a:lstStyle/>
          <a:p>
            <a:pPr>
              <a:defRPr/>
            </a:pPr>
            <a:fld id="{45B9DCB9-9731-AE42-A43D-CC6F395B922C}" type="slidenum">
              <a:rPr lang="nl-NL" smtClean="0"/>
              <a:pPr>
                <a:defRPr/>
              </a:pPr>
              <a:t>20</a:t>
            </a:fld>
            <a:endParaRPr lang="nl-NL"/>
          </a:p>
        </p:txBody>
      </p:sp>
    </p:spTree>
    <p:extLst>
      <p:ext uri="{BB962C8B-B14F-4D97-AF65-F5344CB8AC3E}">
        <p14:creationId xmlns:p14="http://schemas.microsoft.com/office/powerpoint/2010/main" val="23421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p:cNvSpPr>
            <a:spLocks noGrp="1"/>
          </p:cNvSpPr>
          <p:nvPr>
            <p:ph type="title"/>
          </p:nvPr>
        </p:nvSpPr>
        <p:spPr/>
        <p:txBody>
          <a:bodyPr/>
          <a:lstStyle/>
          <a:p>
            <a:r>
              <a:rPr lang="nl-NL" altLang="nl-NL" dirty="0"/>
              <a:t>Indexatie ABP 2003-2023</a:t>
            </a:r>
            <a:endParaRPr lang="nl-NL" altLang="x-none" dirty="0"/>
          </a:p>
        </p:txBody>
      </p:sp>
      <p:graphicFrame>
        <p:nvGraphicFramePr>
          <p:cNvPr id="2" name="Object 2"/>
          <p:cNvGraphicFramePr>
            <a:graphicFrameLocks noGrp="1" noChangeAspect="1"/>
          </p:cNvGraphicFramePr>
          <p:nvPr>
            <p:ph type="tbl" sz="quarter" idx="4294967295"/>
          </p:nvPr>
        </p:nvGraphicFramePr>
        <p:xfrm>
          <a:off x="809520" y="1242504"/>
          <a:ext cx="8093633" cy="48237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Tijdelijke aanduiding voor afbeelding 4">
            <a:extLst>
              <a:ext uri="{FF2B5EF4-FFF2-40B4-BE49-F238E27FC236}">
                <a16:creationId xmlns:a16="http://schemas.microsoft.com/office/drawing/2014/main" id="{39FE68B7-ED2A-4B56-9FB4-1FE4709EC2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21212" y="1245391"/>
            <a:ext cx="3070400" cy="4824255"/>
          </a:xfrm>
          <a:prstGeom prst="rect">
            <a:avLst/>
          </a:prstGeom>
        </p:spPr>
      </p:pic>
      <p:sp>
        <p:nvSpPr>
          <p:cNvPr id="3" name="Tijdelijke aanduiding voor dianummer 2">
            <a:extLst>
              <a:ext uri="{FF2B5EF4-FFF2-40B4-BE49-F238E27FC236}">
                <a16:creationId xmlns:a16="http://schemas.microsoft.com/office/drawing/2014/main" id="{EAF0A2FF-B3F4-469C-B819-5891ACA4426A}"/>
              </a:ext>
            </a:extLst>
          </p:cNvPr>
          <p:cNvSpPr>
            <a:spLocks noGrp="1"/>
          </p:cNvSpPr>
          <p:nvPr>
            <p:ph type="sldNum" sz="quarter" idx="12"/>
          </p:nvPr>
        </p:nvSpPr>
        <p:spPr/>
        <p:txBody>
          <a:bodyPr/>
          <a:lstStyle/>
          <a:p>
            <a:pPr>
              <a:defRPr/>
            </a:pPr>
            <a:fld id="{45B9DCB9-9731-AE42-A43D-CC6F395B922C}" type="slidenum">
              <a:rPr lang="nl-NL" smtClean="0"/>
              <a:pPr>
                <a:defRPr/>
              </a:pPr>
              <a:t>21</a:t>
            </a:fld>
            <a:endParaRPr lang="nl-NL"/>
          </a:p>
        </p:txBody>
      </p:sp>
    </p:spTree>
    <p:extLst>
      <p:ext uri="{BB962C8B-B14F-4D97-AF65-F5344CB8AC3E}">
        <p14:creationId xmlns:p14="http://schemas.microsoft.com/office/powerpoint/2010/main" val="78615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tabel 8"/>
          <p:cNvGraphicFramePr>
            <a:graphicFrameLocks/>
          </p:cNvGraphicFramePr>
          <p:nvPr/>
        </p:nvGraphicFramePr>
        <p:xfrm>
          <a:off x="720000" y="850628"/>
          <a:ext cx="10156813" cy="5158332"/>
        </p:xfrm>
        <a:graphic>
          <a:graphicData uri="http://schemas.openxmlformats.org/drawingml/2006/table">
            <a:tbl>
              <a:tblPr firstRow="1" firstCol="1"/>
              <a:tblGrid>
                <a:gridCol w="592923">
                  <a:extLst>
                    <a:ext uri="{9D8B030D-6E8A-4147-A177-3AD203B41FA5}">
                      <a16:colId xmlns:a16="http://schemas.microsoft.com/office/drawing/2014/main" val="20000"/>
                    </a:ext>
                  </a:extLst>
                </a:gridCol>
                <a:gridCol w="1806881">
                  <a:extLst>
                    <a:ext uri="{9D8B030D-6E8A-4147-A177-3AD203B41FA5}">
                      <a16:colId xmlns:a16="http://schemas.microsoft.com/office/drawing/2014/main" val="20001"/>
                    </a:ext>
                  </a:extLst>
                </a:gridCol>
                <a:gridCol w="1935468">
                  <a:extLst>
                    <a:ext uri="{9D8B030D-6E8A-4147-A177-3AD203B41FA5}">
                      <a16:colId xmlns:a16="http://schemas.microsoft.com/office/drawing/2014/main" val="20002"/>
                    </a:ext>
                  </a:extLst>
                </a:gridCol>
                <a:gridCol w="1801091">
                  <a:extLst>
                    <a:ext uri="{9D8B030D-6E8A-4147-A177-3AD203B41FA5}">
                      <a16:colId xmlns:a16="http://schemas.microsoft.com/office/drawing/2014/main" val="20003"/>
                    </a:ext>
                  </a:extLst>
                </a:gridCol>
                <a:gridCol w="862318">
                  <a:extLst>
                    <a:ext uri="{9D8B030D-6E8A-4147-A177-3AD203B41FA5}">
                      <a16:colId xmlns:a16="http://schemas.microsoft.com/office/drawing/2014/main" val="20004"/>
                    </a:ext>
                  </a:extLst>
                </a:gridCol>
                <a:gridCol w="1440168">
                  <a:extLst>
                    <a:ext uri="{9D8B030D-6E8A-4147-A177-3AD203B41FA5}">
                      <a16:colId xmlns:a16="http://schemas.microsoft.com/office/drawing/2014/main" val="20005"/>
                    </a:ext>
                  </a:extLst>
                </a:gridCol>
                <a:gridCol w="1717964">
                  <a:extLst>
                    <a:ext uri="{9D8B030D-6E8A-4147-A177-3AD203B41FA5}">
                      <a16:colId xmlns:a16="http://schemas.microsoft.com/office/drawing/2014/main" val="20006"/>
                    </a:ext>
                  </a:extLst>
                </a:gridCol>
              </a:tblGrid>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bg1"/>
                          </a:solidFill>
                          <a:effectLst/>
                          <a:latin typeface="Arial" charset="0"/>
                          <a:ea typeface="Osaka" pitchFamily="1" charset="-128"/>
                        </a:rPr>
                        <a:t>Jaar</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kern="1200" cap="none" normalizeH="0" baseline="0" dirty="0">
                          <a:ln>
                            <a:noFill/>
                          </a:ln>
                          <a:solidFill>
                            <a:schemeClr val="bg1"/>
                          </a:solidFill>
                          <a:effectLst/>
                          <a:latin typeface="Arial" charset="0"/>
                          <a:ea typeface="Osaka" pitchFamily="1" charset="-128"/>
                          <a:cs typeface="+mn-cs"/>
                        </a:rPr>
                        <a:t>Loon / Prijs (2015)</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1" i="0" u="none" strike="noStrike" cap="none" normalizeH="0" baseline="0">
                          <a:ln>
                            <a:noFill/>
                          </a:ln>
                          <a:solidFill>
                            <a:schemeClr val="bg1"/>
                          </a:solidFill>
                          <a:effectLst/>
                          <a:latin typeface="Arial" charset="0"/>
                          <a:ea typeface="Osaka" pitchFamily="1" charset="-128"/>
                        </a:rPr>
                        <a:t>(</a:t>
                      </a:r>
                      <a:r>
                        <a:rPr kumimoji="0" lang="en-US" altLang="nl-NL" sz="1400" b="1" i="0" u="none" strike="noStrike" cap="none" normalizeH="0" baseline="0" err="1">
                          <a:ln>
                            <a:noFill/>
                          </a:ln>
                          <a:solidFill>
                            <a:schemeClr val="bg1"/>
                          </a:solidFill>
                          <a:effectLst/>
                          <a:latin typeface="Arial" charset="0"/>
                          <a:ea typeface="Osaka" pitchFamily="1" charset="-128"/>
                        </a:rPr>
                        <a:t>Beleids</a:t>
                      </a:r>
                      <a:r>
                        <a:rPr kumimoji="0" lang="en-US" altLang="nl-NL" sz="1400" b="1" i="0" u="none" strike="noStrike" cap="none" normalizeH="0" baseline="0">
                          <a:ln>
                            <a:noFill/>
                          </a:ln>
                          <a:solidFill>
                            <a:schemeClr val="bg1"/>
                          </a:solidFill>
                          <a:effectLst/>
                          <a:latin typeface="Arial" charset="0"/>
                          <a:ea typeface="Osaka" pitchFamily="1" charset="-128"/>
                        </a:rPr>
                        <a:t>)DG </a:t>
                      </a:r>
                      <a:r>
                        <a:rPr kumimoji="0" lang="en-US" altLang="nl-NL" sz="1400" b="1" i="0" u="none" strike="noStrike" cap="none" normalizeH="0" baseline="0" err="1">
                          <a:ln>
                            <a:noFill/>
                          </a:ln>
                          <a:solidFill>
                            <a:schemeClr val="bg1"/>
                          </a:solidFill>
                          <a:effectLst/>
                          <a:latin typeface="Arial" charset="0"/>
                          <a:ea typeface="Osaka" pitchFamily="1" charset="-128"/>
                        </a:rPr>
                        <a:t>okt</a:t>
                      </a:r>
                      <a:r>
                        <a:rPr kumimoji="0" lang="en-US" altLang="nl-NL" sz="1400" b="1" i="0" u="none" strike="noStrike" cap="none" normalizeH="0" baseline="0">
                          <a:ln>
                            <a:noFill/>
                          </a:ln>
                          <a:solidFill>
                            <a:schemeClr val="bg1"/>
                          </a:solidFill>
                          <a:effectLst/>
                          <a:latin typeface="Arial" charset="0"/>
                          <a:ea typeface="Osaka" pitchFamily="1" charset="-128"/>
                        </a:rPr>
                        <a:t>  jr-1</a:t>
                      </a:r>
                      <a:endParaRPr kumimoji="0" lang="nl-NL" altLang="nl-NL" sz="1400" b="1" i="0" u="none" strike="noStrike" cap="none" normalizeH="0" baseline="0">
                        <a:ln>
                          <a:noFill/>
                        </a:ln>
                        <a:solidFill>
                          <a:schemeClr val="bg1"/>
                        </a:solidFill>
                        <a:effectLst/>
                        <a:latin typeface="Arial" charset="0"/>
                        <a:ea typeface="Osaka" pitchFamily="1" charset="-128"/>
                      </a:endParaRP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bg1"/>
                          </a:solidFill>
                          <a:effectLst/>
                          <a:latin typeface="Arial" charset="0"/>
                          <a:ea typeface="Osaka" pitchFamily="1" charset="-128"/>
                        </a:rPr>
                        <a:t>Indexatie correctie</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bg1"/>
                          </a:solidFill>
                          <a:effectLst/>
                          <a:latin typeface="Arial" charset="0"/>
                          <a:ea typeface="Osaka" pitchFamily="1" charset="-128"/>
                        </a:rPr>
                        <a:t>Korting</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bg1"/>
                          </a:solidFill>
                          <a:effectLst/>
                          <a:latin typeface="Arial" charset="0"/>
                          <a:ea typeface="Osaka" pitchFamily="1" charset="-128"/>
                        </a:rPr>
                        <a:t>Indexatie</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bg1"/>
                          </a:solidFill>
                          <a:effectLst/>
                          <a:latin typeface="Arial" charset="0"/>
                          <a:ea typeface="Osaka" pitchFamily="1" charset="-128"/>
                        </a:rPr>
                        <a:t>Gemiste indexatie</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2008</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2,05%</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140%</a:t>
                      </a: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100%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2,05% + </a:t>
                      </a:r>
                      <a:r>
                        <a:rPr kumimoji="0" lang="nl-NL" altLang="nl-NL" sz="1400" b="1" i="0" u="none" strike="noStrike" cap="none" normalizeH="0" baseline="0">
                          <a:ln>
                            <a:noFill/>
                          </a:ln>
                          <a:solidFill>
                            <a:schemeClr val="accent2"/>
                          </a:solidFill>
                          <a:effectLst/>
                          <a:latin typeface="Arial" charset="0"/>
                          <a:ea typeface="Osaka" pitchFamily="1" charset="-128"/>
                        </a:rPr>
                        <a:t>1,96%</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1" i="0" u="none" strike="noStrike" kern="1200" cap="none" normalizeH="0" baseline="0" dirty="0">
                          <a:ln>
                            <a:noFill/>
                          </a:ln>
                          <a:solidFill>
                            <a:schemeClr val="accent2"/>
                          </a:solidFill>
                          <a:effectLst/>
                          <a:latin typeface="Arial" charset="0"/>
                          <a:ea typeface="Osaka" pitchFamily="1" charset="-128"/>
                          <a:cs typeface="+mn-cs"/>
                        </a:rPr>
                        <a:t>0,00%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2009</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4,73%</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90%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4,73%</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bg1"/>
                          </a:solidFill>
                          <a:effectLst/>
                          <a:latin typeface="Arial" charset="0"/>
                          <a:ea typeface="Osaka" pitchFamily="1" charset="-128"/>
                        </a:rPr>
                        <a:t>2010</a:t>
                      </a:r>
                      <a:endParaRPr kumimoji="0" lang="nl-NL" altLang="nl-NL" sz="1400" b="0" i="0" u="none" strike="noStrike" cap="none" normalizeH="0" baseline="0">
                        <a:ln>
                          <a:noFill/>
                        </a:ln>
                        <a:solidFill>
                          <a:schemeClr val="bg1"/>
                        </a:solidFill>
                        <a:effectLst/>
                        <a:latin typeface="Arial" charset="0"/>
                        <a:ea typeface="Osaka" pitchFamily="1" charset="-128"/>
                      </a:endParaRP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2,20%</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104%</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12%</a:t>
                      </a: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0,28%</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1" i="0" u="none" strike="noStrike" cap="none" normalizeH="0" baseline="0">
                          <a:ln>
                            <a:noFill/>
                          </a:ln>
                          <a:solidFill>
                            <a:schemeClr val="accent2"/>
                          </a:solidFill>
                          <a:effectLst/>
                          <a:latin typeface="Arial" charset="0"/>
                          <a:ea typeface="Osaka" pitchFamily="1" charset="-128"/>
                        </a:rPr>
                        <a:t>1,92%</a:t>
                      </a:r>
                      <a:endParaRPr kumimoji="0" lang="nl-NL" altLang="nl-NL" sz="1400" b="1" i="0" u="none" strike="noStrike" cap="none" normalizeH="0" baseline="0">
                        <a:ln>
                          <a:noFill/>
                        </a:ln>
                        <a:solidFill>
                          <a:schemeClr val="accent2"/>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2011</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1,16%</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106%</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1,16%</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2012</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0,25%</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91%</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0,25%</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2013</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0,70%</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92%</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-0,5%</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0,70%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2014</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0,22%</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104%</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+0,5%</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0,22%</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2015</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0,63%</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101%</a:t>
                      </a: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0,63%</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2016</a:t>
                      </a: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1,61%</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97%</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1,61%</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2017</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0,19%</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97%</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0,19%</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2018</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1,38%</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100%</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a:ln>
                            <a:noFill/>
                          </a:ln>
                          <a:solidFill>
                            <a:schemeClr val="accent2"/>
                          </a:solidFill>
                          <a:effectLst/>
                          <a:latin typeface="Arial" charset="0"/>
                          <a:ea typeface="Osaka" pitchFamily="1" charset="-128"/>
                        </a:rPr>
                        <a:t>1,38%</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746900"/>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2019</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2,08%</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105%</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2,08%</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867331"/>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2020</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2,84%</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96%</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2,84%</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836518"/>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bg1"/>
                          </a:solidFill>
                          <a:effectLst/>
                          <a:latin typeface="Arial" charset="0"/>
                          <a:ea typeface="Osaka" pitchFamily="1" charset="-128"/>
                        </a:rPr>
                        <a:t>2021</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0,71%</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a:ln>
                            <a:noFill/>
                          </a:ln>
                          <a:solidFill>
                            <a:schemeClr val="tx1"/>
                          </a:solidFill>
                          <a:effectLst/>
                          <a:latin typeface="Arial" charset="0"/>
                          <a:ea typeface="Osaka" pitchFamily="1" charset="-128"/>
                        </a:rPr>
                        <a:t>88%</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0,71%</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3663728"/>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bg1"/>
                          </a:solidFill>
                          <a:effectLst/>
                          <a:latin typeface="Arial" charset="0"/>
                          <a:ea typeface="Osaka" pitchFamily="1" charset="-128"/>
                        </a:rPr>
                        <a:t>2022</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2,39%</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100%</a:t>
                      </a: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100%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2,39%</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0,00%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661540"/>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bg1"/>
                          </a:solidFill>
                          <a:effectLst/>
                          <a:latin typeface="Arial" charset="0"/>
                          <a:ea typeface="Osaka" pitchFamily="1" charset="-128"/>
                        </a:rPr>
                        <a:t>2023</a:t>
                      </a:r>
                    </a:p>
                  </a:txBody>
                  <a:tcPr marL="91434" marR="91434" marT="35997" marB="35997"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11,96%</a:t>
                      </a:r>
                    </a:p>
                  </a:txBody>
                  <a:tcPr marL="91434" marR="91434" marT="35997" marB="3599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dirty="0">
                          <a:ln>
                            <a:noFill/>
                          </a:ln>
                          <a:solidFill>
                            <a:schemeClr val="tx1"/>
                          </a:solidFill>
                          <a:effectLst/>
                          <a:latin typeface="Arial" charset="0"/>
                          <a:ea typeface="Osaka" pitchFamily="1" charset="-128"/>
                        </a:rPr>
                        <a:t>118%</a:t>
                      </a: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100%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dirty="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0" i="0" u="none" strike="noStrike" cap="none" normalizeH="0" baseline="0" dirty="0">
                          <a:ln>
                            <a:noFill/>
                          </a:ln>
                          <a:solidFill>
                            <a:schemeClr val="tx1"/>
                          </a:solidFill>
                          <a:effectLst/>
                          <a:latin typeface="Arial" charset="0"/>
                          <a:ea typeface="Osaka" pitchFamily="1" charset="-128"/>
                        </a:rPr>
                        <a:t>11,96%</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nl-NL" altLang="nl-NL" sz="1400" b="1" i="0" u="none" strike="noStrike" cap="none" normalizeH="0" baseline="0" dirty="0">
                          <a:ln>
                            <a:noFill/>
                          </a:ln>
                          <a:solidFill>
                            <a:schemeClr val="accent2"/>
                          </a:solidFill>
                          <a:effectLst/>
                          <a:latin typeface="Arial" charset="0"/>
                          <a:ea typeface="Osaka" pitchFamily="1" charset="-128"/>
                        </a:rPr>
                        <a:t>0,00%</a:t>
                      </a: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218944"/>
                  </a:ext>
                </a:extLst>
              </a:tr>
              <a:tr h="286574">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nl-NL" sz="1400" b="0" i="0" u="none" strike="noStrike" cap="none" normalizeH="0" baseline="0">
                        <a:ln>
                          <a:noFill/>
                        </a:ln>
                        <a:solidFill>
                          <a:schemeClr val="bg1"/>
                        </a:solidFill>
                        <a:effectLst/>
                        <a:latin typeface="Arial" charset="0"/>
                        <a:ea typeface="Osaka" pitchFamily="1" charset="-128"/>
                      </a:endParaRPr>
                    </a:p>
                  </a:txBody>
                  <a:tcPr marL="91434" marR="91434" marT="35997" marB="359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0" i="0" u="none" strike="noStrike" cap="none" normalizeH="0" baseline="0" err="1">
                          <a:ln>
                            <a:noFill/>
                          </a:ln>
                          <a:solidFill>
                            <a:schemeClr val="tx1"/>
                          </a:solidFill>
                          <a:effectLst/>
                          <a:latin typeface="Arial" charset="0"/>
                          <a:ea typeface="Osaka" pitchFamily="1" charset="-128"/>
                        </a:rPr>
                        <a:t>Achterstand</a:t>
                      </a:r>
                      <a:endParaRPr kumimoji="0" lang="nl-NL" altLang="nl-NL" sz="1400" b="0" i="0" u="none" strike="noStrike" cap="none" normalizeH="0" baseline="0">
                        <a:ln>
                          <a:noFill/>
                        </a:ln>
                        <a:solidFill>
                          <a:schemeClr val="tx1"/>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a:spcBef>
                          <a:spcPct val="20000"/>
                        </a:spcBef>
                        <a:defRPr sz="2000">
                          <a:solidFill>
                            <a:schemeClr val="bg1"/>
                          </a:solidFill>
                          <a:latin typeface="Arial" charset="0"/>
                          <a:ea typeface="Osaka" pitchFamily="1" charset="-128"/>
                        </a:defRPr>
                      </a:lvl1pPr>
                      <a:lvl2pPr>
                        <a:spcBef>
                          <a:spcPct val="20000"/>
                        </a:spcBef>
                        <a:defRPr>
                          <a:solidFill>
                            <a:schemeClr val="bg1"/>
                          </a:solidFill>
                          <a:latin typeface="Arial" charset="0"/>
                          <a:ea typeface="Osaka" pitchFamily="1" charset="-128"/>
                        </a:defRPr>
                      </a:lvl2pPr>
                      <a:lvl3pPr>
                        <a:spcBef>
                          <a:spcPct val="20000"/>
                        </a:spcBef>
                        <a:defRPr>
                          <a:solidFill>
                            <a:schemeClr val="bg1"/>
                          </a:solidFill>
                          <a:latin typeface="Arial" charset="0"/>
                          <a:ea typeface="Osaka" pitchFamily="1" charset="-128"/>
                        </a:defRPr>
                      </a:lvl3pPr>
                      <a:lvl4pPr>
                        <a:spcBef>
                          <a:spcPct val="20000"/>
                        </a:spcBef>
                        <a:defRPr sz="1600">
                          <a:solidFill>
                            <a:schemeClr val="bg1"/>
                          </a:solidFill>
                          <a:latin typeface="Arial" charset="0"/>
                          <a:ea typeface="Osaka" pitchFamily="1" charset="-128"/>
                        </a:defRPr>
                      </a:lvl4pPr>
                      <a:lvl5pPr>
                        <a:spcBef>
                          <a:spcPct val="20000"/>
                        </a:spcBef>
                        <a:defRPr sz="1600">
                          <a:solidFill>
                            <a:schemeClr val="bg1"/>
                          </a:solidFill>
                          <a:latin typeface="Arial" charset="0"/>
                          <a:ea typeface="Osaka" pitchFamily="1" charset="-128"/>
                          <a:sym typeface="Wingdings" pitchFamily="2" charset="2"/>
                        </a:defRPr>
                      </a:lvl5pPr>
                      <a:lvl6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6pPr>
                      <a:lvl7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7pPr>
                      <a:lvl8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8pPr>
                      <a:lvl9pPr eaLnBrk="0" fontAlgn="base" hangingPunct="0">
                        <a:spcBef>
                          <a:spcPct val="20000"/>
                        </a:spcBef>
                        <a:spcAft>
                          <a:spcPct val="0"/>
                        </a:spcAft>
                        <a:defRPr sz="1600">
                          <a:solidFill>
                            <a:schemeClr val="bg1"/>
                          </a:solidFill>
                          <a:latin typeface="Arial" charset="0"/>
                          <a:ea typeface="Osaka" pitchFamily="1" charset="-128"/>
                          <a:sym typeface="Wingdings" pitchFamily="2" charset="2"/>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nl-NL" sz="1400" b="1" i="0" u="none" strike="noStrike" cap="none" normalizeH="0" baseline="0" dirty="0">
                          <a:ln>
                            <a:noFill/>
                          </a:ln>
                          <a:solidFill>
                            <a:schemeClr val="accent5"/>
                          </a:solidFill>
                          <a:effectLst/>
                          <a:latin typeface="Arial" charset="0"/>
                          <a:ea typeface="Osaka" pitchFamily="1" charset="-128"/>
                        </a:rPr>
                        <a:t>19,95%</a:t>
                      </a:r>
                      <a:endParaRPr kumimoji="0" lang="nl-NL" altLang="nl-NL" sz="1400" b="1" i="0" u="none" strike="noStrike" cap="none" normalizeH="0" baseline="0" dirty="0">
                        <a:ln>
                          <a:noFill/>
                        </a:ln>
                        <a:solidFill>
                          <a:schemeClr val="accent5"/>
                        </a:solidFill>
                        <a:effectLst/>
                        <a:latin typeface="Arial" charset="0"/>
                        <a:ea typeface="Osaka" pitchFamily="1" charset="-128"/>
                      </a:endParaRPr>
                    </a:p>
                  </a:txBody>
                  <a:tcPr marL="91434" marR="91434" marT="35997" marB="359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
        <p:nvSpPr>
          <p:cNvPr id="2" name="Tijdelijke aanduiding voor dianummer 1">
            <a:extLst>
              <a:ext uri="{FF2B5EF4-FFF2-40B4-BE49-F238E27FC236}">
                <a16:creationId xmlns:a16="http://schemas.microsoft.com/office/drawing/2014/main" id="{A222A1B9-5564-4A04-A698-E6CB5A59D35B}"/>
              </a:ext>
            </a:extLst>
          </p:cNvPr>
          <p:cNvSpPr>
            <a:spLocks noGrp="1"/>
          </p:cNvSpPr>
          <p:nvPr>
            <p:ph type="sldNum" sz="quarter" idx="10"/>
          </p:nvPr>
        </p:nvSpPr>
        <p:spPr/>
        <p:txBody>
          <a:bodyPr/>
          <a:lstStyle/>
          <a:p>
            <a:pPr>
              <a:defRPr/>
            </a:pPr>
            <a:fld id="{AB36A50A-A6D8-3B48-ACD6-84F5295AE7E8}" type="slidenum">
              <a:rPr lang="en-US" smtClean="0"/>
              <a:pPr>
                <a:defRPr/>
              </a:pPr>
              <a:t>22</a:t>
            </a:fld>
            <a:endParaRPr lang="en-US"/>
          </a:p>
        </p:txBody>
      </p:sp>
      <p:sp>
        <p:nvSpPr>
          <p:cNvPr id="4" name="Titel 3">
            <a:extLst>
              <a:ext uri="{FF2B5EF4-FFF2-40B4-BE49-F238E27FC236}">
                <a16:creationId xmlns:a16="http://schemas.microsoft.com/office/drawing/2014/main" id="{61ACBA26-7AB1-461E-84D3-4CF5D869B4DE}"/>
              </a:ext>
            </a:extLst>
          </p:cNvPr>
          <p:cNvSpPr>
            <a:spLocks noGrp="1"/>
          </p:cNvSpPr>
          <p:nvPr>
            <p:ph type="title"/>
          </p:nvPr>
        </p:nvSpPr>
        <p:spPr>
          <a:xfrm>
            <a:off x="720000" y="144379"/>
            <a:ext cx="10328680" cy="533695"/>
          </a:xfrm>
        </p:spPr>
        <p:txBody>
          <a:bodyPr/>
          <a:lstStyle/>
          <a:p>
            <a:r>
              <a:rPr lang="nl-NL" dirty="0"/>
              <a:t>Overzicht indexatie 2008 - 2023</a:t>
            </a:r>
          </a:p>
        </p:txBody>
      </p:sp>
    </p:spTree>
    <p:extLst>
      <p:ext uri="{BB962C8B-B14F-4D97-AF65-F5344CB8AC3E}">
        <p14:creationId xmlns:p14="http://schemas.microsoft.com/office/powerpoint/2010/main" val="230077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408" r="18408"/>
          <a:stretch>
            <a:fillRect/>
          </a:stretch>
        </p:blipFill>
        <p:spPr>
          <a:xfrm>
            <a:off x="6309360" y="1242504"/>
            <a:ext cx="5879466" cy="4822197"/>
          </a:xfrm>
        </p:spPr>
      </p:pic>
      <p:sp>
        <p:nvSpPr>
          <p:cNvPr id="102403" name="Titel 1"/>
          <p:cNvSpPr>
            <a:spLocks noGrp="1"/>
          </p:cNvSpPr>
          <p:nvPr>
            <p:ph type="title"/>
          </p:nvPr>
        </p:nvSpPr>
        <p:spPr/>
        <p:txBody>
          <a:bodyPr/>
          <a:lstStyle/>
          <a:p>
            <a:r>
              <a:rPr lang="nl-NL" altLang="x-none" dirty="0"/>
              <a:t>Na-indexatie</a:t>
            </a:r>
          </a:p>
        </p:txBody>
      </p:sp>
      <p:sp>
        <p:nvSpPr>
          <p:cNvPr id="102404" name="Tijdelijke aanduiding voor inhoud 2"/>
          <p:cNvSpPr>
            <a:spLocks noGrp="1"/>
          </p:cNvSpPr>
          <p:nvPr>
            <p:ph type="body" sz="quarter" idx="14"/>
          </p:nvPr>
        </p:nvSpPr>
        <p:spPr>
          <a:xfrm>
            <a:off x="447916" y="1383879"/>
            <a:ext cx="5591280" cy="4625185"/>
          </a:xfrm>
        </p:spPr>
        <p:txBody>
          <a:bodyPr wrap="square" numCol="1" anchor="t" anchorCtr="0" compatLnSpc="1">
            <a:prstTxWarp prst="textNoShape">
              <a:avLst/>
            </a:prstTxWarp>
          </a:bodyPr>
          <a:lstStyle/>
          <a:p>
            <a:pPr marL="363502" indent="-363502"/>
            <a:r>
              <a:rPr lang="nl-NL" altLang="nl-NL" dirty="0"/>
              <a:t>Na-indexatie is onderdeel indexatieambitie, en is toegestaan vanaf de grens toekomstbestendige indexatie (TBI-grens). </a:t>
            </a:r>
          </a:p>
          <a:p>
            <a:pPr marL="363502" indent="-363502"/>
            <a:r>
              <a:rPr lang="nl-NL" altLang="nl-NL" dirty="0"/>
              <a:t>1/5 deel van de ruimte boven de TBI-grens kan indexatie </a:t>
            </a:r>
            <a:r>
              <a:rPr lang="nl-NL" altLang="nl-NL" dirty="0" err="1"/>
              <a:t>obv</a:t>
            </a:r>
            <a:r>
              <a:rPr lang="nl-NL" altLang="nl-NL" dirty="0"/>
              <a:t> ‘cumulatieve methode’.</a:t>
            </a:r>
          </a:p>
          <a:p>
            <a:pPr marL="363502" indent="-363502"/>
            <a:r>
              <a:rPr lang="nl-NL" altLang="nl-NL" dirty="0"/>
              <a:t>Onder voorwaarde van </a:t>
            </a:r>
            <a:r>
              <a:rPr lang="nl-NL" altLang="nl-NL" dirty="0" err="1"/>
              <a:t>deelnemerschap</a:t>
            </a:r>
            <a:r>
              <a:rPr lang="nl-NL" altLang="nl-NL" dirty="0"/>
              <a:t> op moment van gemiste indexatie.</a:t>
            </a:r>
          </a:p>
          <a:p>
            <a:pPr marL="363502" indent="-363502"/>
            <a:r>
              <a:rPr lang="nl-NL" altLang="nl-NL" dirty="0"/>
              <a:t>Geen nabetaling gemiste uitkeringen.</a:t>
            </a:r>
          </a:p>
          <a:p>
            <a:pPr marL="363502" indent="-363502"/>
            <a:r>
              <a:rPr lang="nl-NL" altLang="nl-NL" dirty="0"/>
              <a:t>Per 1 januari 2023 is de indexatieachterstand </a:t>
            </a:r>
            <a:r>
              <a:rPr lang="nl-NL" altLang="nl-NL" u="sng" dirty="0"/>
              <a:t>maximaal</a:t>
            </a:r>
            <a:r>
              <a:rPr lang="nl-NL" altLang="nl-NL" dirty="0"/>
              <a:t> 19,95%.</a:t>
            </a:r>
          </a:p>
          <a:p>
            <a:pPr marL="363502" indent="-363502"/>
            <a:r>
              <a:rPr lang="nl-NL" altLang="nl-NL" dirty="0"/>
              <a:t>Alleen lang gepensioneerden en slapers hebben de maximale achterstand.</a:t>
            </a:r>
          </a:p>
          <a:p>
            <a:pPr marL="363502" indent="-363502"/>
            <a:r>
              <a:rPr lang="nl-NL" altLang="nl-NL" dirty="0"/>
              <a:t>NPC: na-indexatie is één van de transitiedoelen.</a:t>
            </a:r>
          </a:p>
        </p:txBody>
      </p:sp>
      <p:sp>
        <p:nvSpPr>
          <p:cNvPr id="2" name="Tijdelijke aanduiding voor dianummer 1">
            <a:extLst>
              <a:ext uri="{FF2B5EF4-FFF2-40B4-BE49-F238E27FC236}">
                <a16:creationId xmlns:a16="http://schemas.microsoft.com/office/drawing/2014/main" id="{71B66D11-3E40-4BAF-90AA-44170DBAEFE5}"/>
              </a:ext>
            </a:extLst>
          </p:cNvPr>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defRPr/>
            </a:pPr>
            <a:fld id="{B935E924-BC4E-F04B-91AF-0354699DD4CC}" type="slidenum">
              <a:rPr lang="nl-NL" smtClean="0"/>
              <a:pPr>
                <a:defRPr/>
              </a:pPr>
              <a:t>23</a:t>
            </a:fld>
            <a:endParaRPr lang="nl-NL"/>
          </a:p>
        </p:txBody>
      </p:sp>
    </p:spTree>
    <p:extLst>
      <p:ext uri="{BB962C8B-B14F-4D97-AF65-F5344CB8AC3E}">
        <p14:creationId xmlns:p14="http://schemas.microsoft.com/office/powerpoint/2010/main" val="106974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487" y="4407567"/>
            <a:ext cx="10361851" cy="1361898"/>
          </a:xfrm>
        </p:spPr>
        <p:txBody>
          <a:bodyPr rtlCol="0">
            <a:noAutofit/>
          </a:bodyPr>
          <a:lstStyle/>
          <a:p>
            <a:pPr defTabSz="816403">
              <a:defRPr/>
            </a:pPr>
            <a:r>
              <a:rPr lang="en-US" err="1"/>
              <a:t>pensioenverlaging</a:t>
            </a:r>
            <a:endParaRPr lang="en-US"/>
          </a:p>
        </p:txBody>
      </p:sp>
      <p:sp>
        <p:nvSpPr>
          <p:cNvPr id="93186" name="Tijdelijke aanduiding voor tekst 2"/>
          <p:cNvSpPr>
            <a:spLocks noGrp="1"/>
          </p:cNvSpPr>
          <p:nvPr>
            <p:ph type="body" idx="1"/>
          </p:nvPr>
        </p:nvSpPr>
        <p:spPr>
          <a:xfrm>
            <a:off x="963487" y="2907575"/>
            <a:ext cx="10361851" cy="1499992"/>
          </a:xfrm>
        </p:spPr>
        <p:txBody>
          <a:bodyPr wrap="square" numCol="1" anchorCtr="0" compatLnSpc="1">
            <a:prstTxWarp prst="textNoShape">
              <a:avLst/>
            </a:prstTxWarp>
          </a:bodyPr>
          <a:lstStyle/>
          <a:p>
            <a:r>
              <a:rPr lang="nl-NL" sz="2800" dirty="0"/>
              <a:t>Buitenlandse Zaken</a:t>
            </a:r>
            <a:endParaRPr lang="nl-NL" altLang="x-none" sz="2800" dirty="0"/>
          </a:p>
        </p:txBody>
      </p:sp>
    </p:spTree>
    <p:extLst>
      <p:ext uri="{BB962C8B-B14F-4D97-AF65-F5344CB8AC3E}">
        <p14:creationId xmlns:p14="http://schemas.microsoft.com/office/powerpoint/2010/main" val="213002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F11F135-D319-46A5-8F2A-CCD96681EE6E}"/>
              </a:ext>
            </a:extLst>
          </p:cNvPr>
          <p:cNvSpPr>
            <a:spLocks noGrp="1"/>
          </p:cNvSpPr>
          <p:nvPr>
            <p:ph type="sldNum" sz="quarter" idx="10"/>
          </p:nvPr>
        </p:nvSpPr>
        <p:spPr/>
        <p:txBody>
          <a:bodyPr/>
          <a:lstStyle/>
          <a:p>
            <a:pPr>
              <a:defRPr/>
            </a:pPr>
            <a:fld id="{78E7A201-D9D8-A443-BE37-0C5C2D3F6B5E}" type="slidenum">
              <a:rPr lang="en-US" smtClean="0"/>
              <a:pPr>
                <a:defRPr/>
              </a:pPr>
              <a:t>25</a:t>
            </a:fld>
            <a:endParaRPr lang="en-US"/>
          </a:p>
        </p:txBody>
      </p:sp>
      <p:sp>
        <p:nvSpPr>
          <p:cNvPr id="6" name="Tijdelijke aanduiding voor inhoud 2">
            <a:extLst>
              <a:ext uri="{FF2B5EF4-FFF2-40B4-BE49-F238E27FC236}">
                <a16:creationId xmlns:a16="http://schemas.microsoft.com/office/drawing/2014/main" id="{ED6A05A3-CD8D-4511-9C54-543A14BB10E1}"/>
              </a:ext>
            </a:extLst>
          </p:cNvPr>
          <p:cNvSpPr txBox="1">
            <a:spLocks/>
          </p:cNvSpPr>
          <p:nvPr/>
        </p:nvSpPr>
        <p:spPr bwMode="gray">
          <a:xfrm>
            <a:off x="-299441" y="1489321"/>
            <a:ext cx="9706262" cy="4492029"/>
          </a:xfrm>
          <a:prstGeom prst="rect">
            <a:avLst/>
          </a:prstGeom>
        </p:spPr>
        <p:txBody>
          <a:bodyPr vert="horz" lIns="0" tIns="0" rIns="0" bIns="0" rtlCol="0" anchor="b">
            <a:noAutofit/>
          </a:bodyPr>
          <a:lstStyle>
            <a:lvl1pPr marL="0" indent="0" algn="l" defTabSz="1088502" rtl="0" eaLnBrk="1" latinLnBrk="0" hangingPunct="1">
              <a:lnSpc>
                <a:spcPct val="110000"/>
              </a:lnSpc>
              <a:spcBef>
                <a:spcPts val="600"/>
              </a:spcBef>
              <a:buClr>
                <a:schemeClr val="accent5"/>
              </a:buClr>
              <a:buSzPct val="80000"/>
              <a:buFont typeface="Arial" panose="020B0604020202020204" pitchFamily="34" charset="0"/>
              <a:buNone/>
              <a:defRPr sz="2000" b="0" kern="1200" baseline="0">
                <a:solidFill>
                  <a:schemeClr val="tx1"/>
                </a:solidFill>
                <a:latin typeface="+mn-lt"/>
                <a:ea typeface="+mn-ea"/>
                <a:cs typeface="+mn-cs"/>
              </a:defRPr>
            </a:lvl1pPr>
            <a:lvl2pPr marL="457154" indent="0" algn="l" defTabSz="1088502" rtl="0" eaLnBrk="1" latinLnBrk="0" hangingPunct="1">
              <a:lnSpc>
                <a:spcPct val="110000"/>
              </a:lnSpc>
              <a:spcBef>
                <a:spcPts val="600"/>
              </a:spcBef>
              <a:buClr>
                <a:schemeClr val="tx1"/>
              </a:buClr>
              <a:buSzPct val="80000"/>
              <a:buFont typeface="Arial" panose="020B0604020202020204" pitchFamily="34" charset="0"/>
              <a:buNone/>
              <a:defRPr sz="1800" kern="1200">
                <a:solidFill>
                  <a:schemeClr val="accent2"/>
                </a:solidFill>
                <a:latin typeface="+mn-lt"/>
                <a:ea typeface="+mn-ea"/>
                <a:cs typeface="+mn-cs"/>
              </a:defRPr>
            </a:lvl2pPr>
            <a:lvl3pPr marL="914309" indent="0" algn="l" defTabSz="1088502" rtl="0" eaLnBrk="1" latinLnBrk="0" hangingPunct="1">
              <a:lnSpc>
                <a:spcPct val="110000"/>
              </a:lnSpc>
              <a:spcBef>
                <a:spcPts val="0"/>
              </a:spcBef>
              <a:spcAft>
                <a:spcPts val="600"/>
              </a:spcAft>
              <a:buFont typeface="Arial" pitchFamily="34" charset="0"/>
              <a:buNone/>
              <a:defRPr sz="1600" b="1" kern="1200" baseline="0">
                <a:solidFill>
                  <a:schemeClr val="accent2"/>
                </a:solidFill>
                <a:latin typeface="+mn-lt"/>
                <a:ea typeface="+mn-ea"/>
                <a:cs typeface="+mn-cs"/>
              </a:defRPr>
            </a:lvl3pPr>
            <a:lvl4pPr marL="1371463" indent="0" algn="l" defTabSz="1088502" rtl="0" eaLnBrk="1" latinLnBrk="0" hangingPunct="1">
              <a:lnSpc>
                <a:spcPct val="110000"/>
              </a:lnSpc>
              <a:spcBef>
                <a:spcPts val="0"/>
              </a:spcBef>
              <a:buFont typeface="Arial" pitchFamily="34" charset="0"/>
              <a:buNone/>
              <a:defRPr sz="1400" b="0" kern="1200">
                <a:solidFill>
                  <a:schemeClr val="tx1"/>
                </a:solidFill>
                <a:latin typeface="+mn-lt"/>
                <a:ea typeface="+mn-ea"/>
                <a:cs typeface="+mn-cs"/>
              </a:defRPr>
            </a:lvl4pPr>
            <a:lvl5pPr marL="1828617" indent="0" algn="l" defTabSz="1088502" rtl="0" eaLnBrk="1" latinLnBrk="0" hangingPunct="1">
              <a:lnSpc>
                <a:spcPct val="110000"/>
              </a:lnSpc>
              <a:spcBef>
                <a:spcPts val="0"/>
              </a:spcBef>
              <a:buFont typeface="Arial" pitchFamily="34" charset="0"/>
              <a:buNone/>
              <a:defRPr sz="1400" kern="1200" baseline="0">
                <a:solidFill>
                  <a:schemeClr val="tx1"/>
                </a:solidFill>
                <a:latin typeface="+mn-lt"/>
                <a:ea typeface="+mn-ea"/>
                <a:cs typeface="+mn-cs"/>
              </a:defRPr>
            </a:lvl5pPr>
            <a:lvl6pPr marL="2285771" indent="0" algn="l" defTabSz="1088502" rtl="0" eaLnBrk="1" latinLnBrk="0" hangingPunct="1">
              <a:lnSpc>
                <a:spcPct val="110000"/>
              </a:lnSpc>
              <a:spcBef>
                <a:spcPts val="0"/>
              </a:spcBef>
              <a:buFont typeface="Arial" pitchFamily="34" charset="0"/>
              <a:buNone/>
              <a:defRPr sz="1400" kern="1200">
                <a:solidFill>
                  <a:schemeClr val="tx1"/>
                </a:solidFill>
                <a:latin typeface="+mn-lt"/>
                <a:ea typeface="+mn-ea"/>
                <a:cs typeface="+mn-cs"/>
              </a:defRPr>
            </a:lvl6pPr>
            <a:lvl7pPr marL="2742926" indent="0" algn="l" defTabSz="1088502" rtl="0" eaLnBrk="1" latinLnBrk="0" hangingPunct="1">
              <a:spcBef>
                <a:spcPts val="0"/>
              </a:spcBef>
              <a:buFont typeface="Arial" pitchFamily="34" charset="0"/>
              <a:buNone/>
              <a:defRPr sz="1400" kern="1200">
                <a:solidFill>
                  <a:schemeClr val="tx1"/>
                </a:solidFill>
                <a:latin typeface="+mn-lt"/>
                <a:ea typeface="+mn-ea"/>
                <a:cs typeface="+mn-cs"/>
              </a:defRPr>
            </a:lvl7pPr>
            <a:lvl8pPr marL="3200080" indent="0" algn="l" defTabSz="1088502" rtl="0" eaLnBrk="1" latinLnBrk="0" hangingPunct="1">
              <a:spcBef>
                <a:spcPts val="0"/>
              </a:spcBef>
              <a:buFont typeface="Arial" pitchFamily="34" charset="0"/>
              <a:buNone/>
              <a:defRPr sz="1400" kern="1200">
                <a:solidFill>
                  <a:schemeClr val="tx1"/>
                </a:solidFill>
                <a:latin typeface="+mn-lt"/>
                <a:ea typeface="+mn-ea"/>
                <a:cs typeface="+mn-cs"/>
              </a:defRPr>
            </a:lvl8pPr>
            <a:lvl9pPr marL="3657234" indent="0" algn="l" defTabSz="1088502" rtl="0" eaLnBrk="1" latinLnBrk="0" hangingPunct="1">
              <a:spcBef>
                <a:spcPts val="0"/>
              </a:spcBef>
              <a:buFont typeface="Arial" pitchFamily="34" charset="0"/>
              <a:buNone/>
              <a:defRPr sz="1400" kern="1200">
                <a:solidFill>
                  <a:schemeClr val="tx1"/>
                </a:solidFill>
                <a:latin typeface="+mn-lt"/>
                <a:ea typeface="+mn-ea"/>
                <a:cs typeface="+mn-cs"/>
              </a:defRPr>
            </a:lvl9pPr>
          </a:lstStyle>
          <a:p>
            <a:pPr marL="452438" lvl="0"/>
            <a:r>
              <a:rPr lang="nl-NL" sz="2400" b="1" dirty="0"/>
              <a:t>VEV: Als dekkingsgraad einde jaar &lt; ca. 105%</a:t>
            </a:r>
          </a:p>
          <a:p>
            <a:pPr marL="1282500" lvl="1" indent="-216000">
              <a:buFont typeface="Arial" panose="020B0604020202020204" pitchFamily="34" charset="0"/>
              <a:buChar char="►"/>
            </a:pPr>
            <a:r>
              <a:rPr lang="nl-NL" dirty="0"/>
              <a:t>herstel naar vereiste DG (ca. 126%) lukt niet in 10 jaar</a:t>
            </a:r>
          </a:p>
          <a:p>
            <a:pPr marL="1282500" lvl="1" indent="-216000">
              <a:buFont typeface="Arial" panose="020B0604020202020204" pitchFamily="34" charset="0"/>
              <a:buChar char="►"/>
            </a:pPr>
            <a:r>
              <a:rPr lang="nl-NL" dirty="0"/>
              <a:t>‘kritische DG’ is grens waarbij het nog nét lukt: ca. 105%</a:t>
            </a:r>
            <a:br>
              <a:rPr lang="nl-NL" dirty="0"/>
            </a:br>
            <a:endParaRPr lang="nl-NL" dirty="0"/>
          </a:p>
          <a:p>
            <a:pPr marL="452438"/>
            <a:r>
              <a:rPr lang="nl-NL" sz="2400" b="1" dirty="0"/>
              <a:t>MVEV: Als beleidsdekkingsgraad 5 jaren &lt; 104,2%</a:t>
            </a:r>
          </a:p>
          <a:p>
            <a:pPr marL="1282500" lvl="1" indent="-216000">
              <a:buFont typeface="Arial" panose="020B0604020202020204" pitchFamily="34" charset="0"/>
              <a:buChar char="►"/>
            </a:pPr>
            <a:r>
              <a:rPr lang="nl-NL" dirty="0"/>
              <a:t>5 jaar dekkingstekort: beleids-DG &lt; 104,2%</a:t>
            </a:r>
          </a:p>
          <a:p>
            <a:pPr marL="1282500" lvl="1" indent="-216000">
              <a:buFont typeface="Arial" panose="020B0604020202020204" pitchFamily="34" charset="0"/>
              <a:buChar char="►"/>
            </a:pPr>
            <a:r>
              <a:rPr lang="nl-NL" dirty="0"/>
              <a:t>Op het laatste (6</a:t>
            </a:r>
            <a:r>
              <a:rPr lang="nl-NL" baseline="30000" dirty="0"/>
              <a:t>e</a:t>
            </a:r>
            <a:r>
              <a:rPr lang="nl-NL" dirty="0"/>
              <a:t>) meetmoment is de actuele DG ook &lt; 104,2%</a:t>
            </a:r>
          </a:p>
          <a:p>
            <a:pPr marL="1282500" lvl="1" indent="-216000">
              <a:buFont typeface="Arial" panose="020B0604020202020204" pitchFamily="34" charset="0"/>
              <a:buChar char="►"/>
            </a:pPr>
            <a:r>
              <a:rPr lang="nl-NL" dirty="0"/>
              <a:t>Voor ABP niet meer van toepassing </a:t>
            </a:r>
            <a:r>
              <a:rPr lang="nl-NL" dirty="0" err="1"/>
              <a:t>a.g.v.</a:t>
            </a:r>
            <a:r>
              <a:rPr lang="nl-NL" dirty="0"/>
              <a:t> overgang NPC</a:t>
            </a:r>
          </a:p>
          <a:p>
            <a:pPr marL="1066500" lvl="1"/>
            <a:endParaRPr lang="nl-NL" dirty="0"/>
          </a:p>
          <a:p>
            <a:pPr marL="452438" lvl="0"/>
            <a:r>
              <a:rPr lang="nl-NL" sz="2400" b="1" dirty="0" err="1"/>
              <a:t>Ttransitie</a:t>
            </a:r>
            <a:r>
              <a:rPr lang="nl-NL" sz="2400" b="1" dirty="0"/>
              <a:t>-FTK: Als DG van 102% bij invaren niet haalbaar is</a:t>
            </a:r>
          </a:p>
          <a:p>
            <a:pPr marL="1282500" lvl="1" indent="-216000">
              <a:buFont typeface="Arial" panose="020B0604020202020204" pitchFamily="34" charset="0"/>
              <a:buChar char="►"/>
            </a:pPr>
            <a:r>
              <a:rPr lang="nl-NL" dirty="0"/>
              <a:t>H</a:t>
            </a:r>
            <a:r>
              <a:rPr lang="nl-NL"/>
              <a:t>erstel </a:t>
            </a:r>
            <a:r>
              <a:rPr lang="nl-NL" dirty="0"/>
              <a:t>naar de minimale invaar-DG (ca. 102%) lukt niet bij invaren</a:t>
            </a:r>
          </a:p>
          <a:p>
            <a:pPr marL="1282500" lvl="1" indent="-216000">
              <a:buFont typeface="Arial" panose="020B0604020202020204" pitchFamily="34" charset="0"/>
              <a:buChar char="►"/>
            </a:pPr>
            <a:r>
              <a:rPr lang="nl-NL" dirty="0"/>
              <a:t>Verlagen over de periode tot invaren</a:t>
            </a:r>
          </a:p>
          <a:p>
            <a:pPr marL="1282500" lvl="1" indent="-216000">
              <a:buFont typeface="Arial" panose="020B0604020202020204" pitchFamily="34" charset="0"/>
              <a:buChar char="►"/>
            </a:pPr>
            <a:r>
              <a:rPr lang="nl-NL" dirty="0"/>
              <a:t>Harde ondergrens van 90%</a:t>
            </a:r>
          </a:p>
        </p:txBody>
      </p:sp>
      <p:sp>
        <p:nvSpPr>
          <p:cNvPr id="7" name="Tekstvak 6">
            <a:extLst>
              <a:ext uri="{FF2B5EF4-FFF2-40B4-BE49-F238E27FC236}">
                <a16:creationId xmlns:a16="http://schemas.microsoft.com/office/drawing/2014/main" id="{CF897562-E1C6-4E4C-980C-EADE21D42A23}"/>
              </a:ext>
            </a:extLst>
          </p:cNvPr>
          <p:cNvSpPr txBox="1"/>
          <p:nvPr/>
        </p:nvSpPr>
        <p:spPr>
          <a:xfrm>
            <a:off x="8886654" y="2690978"/>
            <a:ext cx="3303759" cy="2123658"/>
          </a:xfrm>
          <a:prstGeom prst="rect">
            <a:avLst/>
          </a:prstGeom>
          <a:solidFill>
            <a:schemeClr val="accent3">
              <a:lumMod val="20000"/>
              <a:lumOff val="80000"/>
            </a:schemeClr>
          </a:solidFill>
          <a:ln>
            <a:solidFill>
              <a:schemeClr val="tx1"/>
            </a:solidFill>
          </a:ln>
        </p:spPr>
        <p:txBody>
          <a:bodyPr wrap="square" rtlCol="0">
            <a:spAutoFit/>
          </a:bodyPr>
          <a:lstStyle/>
          <a:p>
            <a:r>
              <a:rPr lang="nl-NL" sz="2200" dirty="0">
                <a:latin typeface="+mj-lt"/>
              </a:rPr>
              <a:t>Koolmees: als DG 90%:</a:t>
            </a:r>
          </a:p>
          <a:p>
            <a:endParaRPr lang="nl-NL" sz="2200" dirty="0">
              <a:latin typeface="+mj-lt"/>
            </a:endParaRPr>
          </a:p>
          <a:p>
            <a:pPr marL="457200" indent="-457200">
              <a:buAutoNum type="arabicPeriod"/>
            </a:pPr>
            <a:r>
              <a:rPr lang="nl-NL" sz="2200" dirty="0">
                <a:latin typeface="+mj-lt"/>
              </a:rPr>
              <a:t>Uitstel MVEV-verlaging</a:t>
            </a:r>
          </a:p>
          <a:p>
            <a:pPr marL="457200" indent="-457200">
              <a:buAutoNum type="arabicPeriod"/>
            </a:pPr>
            <a:r>
              <a:rPr lang="nl-NL" sz="2200" dirty="0">
                <a:latin typeface="+mj-lt"/>
              </a:rPr>
              <a:t>Herstelplan </a:t>
            </a:r>
            <a:r>
              <a:rPr lang="nl-NL" sz="2200" dirty="0" err="1">
                <a:latin typeface="+mj-lt"/>
              </a:rPr>
              <a:t>obv</a:t>
            </a:r>
            <a:r>
              <a:rPr lang="nl-NL" sz="2200" dirty="0">
                <a:latin typeface="+mj-lt"/>
              </a:rPr>
              <a:t> 12 jaar</a:t>
            </a:r>
          </a:p>
        </p:txBody>
      </p:sp>
      <p:pic>
        <p:nvPicPr>
          <p:cNvPr id="10" name="Picture 2" descr="K:\xh1-BA\ALG\Medewerker\Samuël Hendriks\Diversen SH\Zuyd Hogeschool\Koolmees.jpg">
            <a:extLst>
              <a:ext uri="{FF2B5EF4-FFF2-40B4-BE49-F238E27FC236}">
                <a16:creationId xmlns:a16="http://schemas.microsoft.com/office/drawing/2014/main" id="{664786E5-ACDE-46BE-A0EC-FA6CD0A5C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654" y="1244413"/>
            <a:ext cx="3303759" cy="144656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83202F8D-82A0-4F42-A35B-9D0EDCF555EC}"/>
              </a:ext>
            </a:extLst>
          </p:cNvPr>
          <p:cNvSpPr txBox="1"/>
          <p:nvPr/>
        </p:nvSpPr>
        <p:spPr>
          <a:xfrm>
            <a:off x="262558" y="580003"/>
            <a:ext cx="4930709" cy="492443"/>
          </a:xfrm>
          <a:prstGeom prst="rect">
            <a:avLst/>
          </a:prstGeom>
          <a:noFill/>
        </p:spPr>
        <p:txBody>
          <a:bodyPr wrap="none" lIns="0" tIns="0" rIns="0" bIns="0" rtlCol="0">
            <a:spAutoFit/>
          </a:bodyPr>
          <a:lstStyle/>
          <a:p>
            <a:r>
              <a:rPr lang="nl-NL" sz="3200" dirty="0">
                <a:latin typeface="+mj-lt"/>
                <a:ea typeface="+mj-ea"/>
                <a:cs typeface="+mj-cs"/>
              </a:rPr>
              <a:t>Twee soorten verlagingen</a:t>
            </a:r>
            <a:endParaRPr lang="nl-NL" sz="3200" dirty="0">
              <a:solidFill>
                <a:srgbClr val="FF0000"/>
              </a:solidFill>
              <a:latin typeface="+mj-lt"/>
              <a:ea typeface="+mj-ea"/>
              <a:cs typeface="+mj-cs"/>
            </a:endParaRPr>
          </a:p>
        </p:txBody>
      </p:sp>
    </p:spTree>
    <p:extLst>
      <p:ext uri="{BB962C8B-B14F-4D97-AF65-F5344CB8AC3E}">
        <p14:creationId xmlns:p14="http://schemas.microsoft.com/office/powerpoint/2010/main" val="45072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A504B31B-0CA7-4B0E-8089-DCCD47D9A280}"/>
              </a:ext>
            </a:extLst>
          </p:cNvPr>
          <p:cNvPicPr>
            <a:picLocks noGrp="1" noChangeAspect="1"/>
          </p:cNvPicPr>
          <p:nvPr>
            <p:ph type="pic" sz="quarter" idx="10"/>
          </p:nvPr>
        </p:nvPicPr>
        <p:blipFill rotWithShape="1">
          <a:blip r:embed="rId3"/>
          <a:srcRect t="30895" b="30895"/>
          <a:stretch/>
        </p:blipFill>
        <p:spPr>
          <a:xfrm>
            <a:off x="0" y="1241"/>
            <a:ext cx="11831659" cy="3016407"/>
          </a:xfrm>
        </p:spPr>
      </p:pic>
      <p:sp>
        <p:nvSpPr>
          <p:cNvPr id="28" name="Tijdelijke aanduiding voor tekst 27">
            <a:extLst>
              <a:ext uri="{FF2B5EF4-FFF2-40B4-BE49-F238E27FC236}">
                <a16:creationId xmlns:a16="http://schemas.microsoft.com/office/drawing/2014/main" id="{DFAF8BEF-8504-4277-B02C-7DCEB8B5C9EC}"/>
              </a:ext>
            </a:extLst>
          </p:cNvPr>
          <p:cNvSpPr>
            <a:spLocks noGrp="1"/>
          </p:cNvSpPr>
          <p:nvPr>
            <p:ph type="body" idx="1000"/>
          </p:nvPr>
        </p:nvSpPr>
        <p:spPr/>
        <p:txBody>
          <a:bodyPr/>
          <a:lstStyle/>
          <a:p>
            <a:endParaRPr lang="nl-NL" dirty="0"/>
          </a:p>
        </p:txBody>
      </p:sp>
      <p:sp>
        <p:nvSpPr>
          <p:cNvPr id="7" name="Titel 6">
            <a:extLst>
              <a:ext uri="{FF2B5EF4-FFF2-40B4-BE49-F238E27FC236}">
                <a16:creationId xmlns:a16="http://schemas.microsoft.com/office/drawing/2014/main" id="{E028EDBB-E767-4E92-842C-F6965927DE6C}"/>
              </a:ext>
            </a:extLst>
          </p:cNvPr>
          <p:cNvSpPr>
            <a:spLocks noGrp="1"/>
          </p:cNvSpPr>
          <p:nvPr>
            <p:ph type="ctrTitle"/>
          </p:nvPr>
        </p:nvSpPr>
        <p:spPr>
          <a:xfrm>
            <a:off x="625650" y="3897616"/>
            <a:ext cx="10798594" cy="1799766"/>
          </a:xfrm>
        </p:spPr>
        <p:txBody>
          <a:bodyPr anchor="ctr">
            <a:normAutofit/>
          </a:bodyPr>
          <a:lstStyle/>
          <a:p>
            <a:r>
              <a:rPr lang="nl-NL" dirty="0"/>
              <a:t>Nieuw pensioencontract in 2027</a:t>
            </a:r>
          </a:p>
        </p:txBody>
      </p:sp>
      <p:sp>
        <p:nvSpPr>
          <p:cNvPr id="5" name="Tijdelijke aanduiding voor dianummer 4">
            <a:extLst>
              <a:ext uri="{FF2B5EF4-FFF2-40B4-BE49-F238E27FC236}">
                <a16:creationId xmlns:a16="http://schemas.microsoft.com/office/drawing/2014/main" id="{CDB3CE8B-9444-46A4-8650-F253CA020F01}"/>
              </a:ext>
            </a:extLst>
          </p:cNvPr>
          <p:cNvSpPr>
            <a:spLocks noGrp="1"/>
          </p:cNvSpPr>
          <p:nvPr>
            <p:ph type="sldNum" sz="quarter" idx="13"/>
          </p:nvPr>
        </p:nvSpPr>
        <p:spPr>
          <a:xfrm>
            <a:off x="11180652" y="6401235"/>
            <a:ext cx="388749" cy="251967"/>
          </a:xfrm>
        </p:spPr>
        <p:txBody>
          <a:bodyPr anchor="t">
            <a:normAutofit/>
          </a:bodyPr>
          <a:lstStyle/>
          <a:p>
            <a:fld id="{8F18802B-E4C7-4B2D-B37A-6B7CC3C134EA}" type="slidenum">
              <a:rPr lang="nl-NL" smtClean="0"/>
              <a:pPr/>
              <a:t>26</a:t>
            </a:fld>
            <a:endParaRPr lang="nl-NL"/>
          </a:p>
        </p:txBody>
      </p:sp>
      <p:sp>
        <p:nvSpPr>
          <p:cNvPr id="3" name="Ondertitel 2">
            <a:extLst>
              <a:ext uri="{FF2B5EF4-FFF2-40B4-BE49-F238E27FC236}">
                <a16:creationId xmlns:a16="http://schemas.microsoft.com/office/drawing/2014/main" id="{8B9110EE-58E9-C083-344E-D9B46D636F41}"/>
              </a:ext>
            </a:extLst>
          </p:cNvPr>
          <p:cNvSpPr>
            <a:spLocks noGrp="1"/>
          </p:cNvSpPr>
          <p:nvPr>
            <p:ph type="subTitle" idx="1"/>
          </p:nvPr>
        </p:nvSpPr>
        <p:spPr/>
        <p:txBody>
          <a:bodyPr/>
          <a:lstStyle/>
          <a:p>
            <a:r>
              <a:rPr lang="nl-NL" sz="2800" dirty="0"/>
              <a:t>Buitenlandse Zaken</a:t>
            </a:r>
            <a:endParaRPr lang="nl-NL" altLang="x-none" sz="2800" dirty="0"/>
          </a:p>
          <a:p>
            <a:endParaRPr lang="nl-NL" dirty="0"/>
          </a:p>
        </p:txBody>
      </p:sp>
    </p:spTree>
    <p:extLst>
      <p:ext uri="{BB962C8B-B14F-4D97-AF65-F5344CB8AC3E}">
        <p14:creationId xmlns:p14="http://schemas.microsoft.com/office/powerpoint/2010/main" val="222852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20CD1F6-16AB-4DC9-AF5D-0942062703ED}"/>
              </a:ext>
            </a:extLst>
          </p:cNvPr>
          <p:cNvSpPr>
            <a:spLocks noGrp="1"/>
          </p:cNvSpPr>
          <p:nvPr>
            <p:ph type="body" idx="1000"/>
          </p:nvPr>
        </p:nvSpPr>
        <p:spPr/>
        <p:txBody>
          <a:bodyPr/>
          <a:lstStyle/>
          <a:p>
            <a:endParaRPr lang="nl-NL" dirty="0"/>
          </a:p>
        </p:txBody>
      </p:sp>
      <p:sp>
        <p:nvSpPr>
          <p:cNvPr id="32" name="Tijdelijke aanduiding voor dianummer 2">
            <a:extLst>
              <a:ext uri="{FF2B5EF4-FFF2-40B4-BE49-F238E27FC236}">
                <a16:creationId xmlns:a16="http://schemas.microsoft.com/office/drawing/2014/main" id="{3629DC6F-A3F1-4D72-806E-C87FDD66A6C4}"/>
              </a:ext>
            </a:extLst>
          </p:cNvPr>
          <p:cNvSpPr>
            <a:spLocks noGrp="1"/>
          </p:cNvSpPr>
          <p:nvPr>
            <p:ph type="sldNum" sz="quarter" idx="12"/>
          </p:nvPr>
        </p:nvSpPr>
        <p:spPr/>
        <p:txBody>
          <a:bodyPr/>
          <a:lstStyle/>
          <a:p>
            <a:fld id="{1336C48C-F87C-4E4B-81EF-5027B17D1F61}" type="slidenum">
              <a:rPr lang="nl-NL" noProof="1" smtClean="0"/>
              <a:pPr/>
              <a:t>27</a:t>
            </a:fld>
            <a:endParaRPr lang="nl-NL" noProof="1"/>
          </a:p>
        </p:txBody>
      </p:sp>
      <p:sp>
        <p:nvSpPr>
          <p:cNvPr id="4" name="Titel 3">
            <a:extLst>
              <a:ext uri="{FF2B5EF4-FFF2-40B4-BE49-F238E27FC236}">
                <a16:creationId xmlns:a16="http://schemas.microsoft.com/office/drawing/2014/main" id="{754B25F1-2956-4E9F-806E-F596B748CBDE}"/>
              </a:ext>
            </a:extLst>
          </p:cNvPr>
          <p:cNvSpPr>
            <a:spLocks noGrp="1"/>
          </p:cNvSpPr>
          <p:nvPr>
            <p:ph type="title" idx="4294967295"/>
          </p:nvPr>
        </p:nvSpPr>
        <p:spPr>
          <a:xfrm>
            <a:off x="832157" y="362922"/>
            <a:ext cx="10545977" cy="792060"/>
          </a:xfrm>
        </p:spPr>
        <p:txBody>
          <a:bodyPr>
            <a:normAutofit/>
          </a:bodyPr>
          <a:lstStyle/>
          <a:p>
            <a:r>
              <a:rPr lang="nl-NL">
                <a:solidFill>
                  <a:schemeClr val="accent1"/>
                </a:solidFill>
              </a:rPr>
              <a:t>Hoe ziet het nieuwe pensioencontract eruit?</a:t>
            </a:r>
          </a:p>
        </p:txBody>
      </p:sp>
      <p:sp>
        <p:nvSpPr>
          <p:cNvPr id="5" name="Pijl: rechts 4">
            <a:extLst>
              <a:ext uri="{FF2B5EF4-FFF2-40B4-BE49-F238E27FC236}">
                <a16:creationId xmlns:a16="http://schemas.microsoft.com/office/drawing/2014/main" id="{5E78AF89-0635-4DCB-8E06-1C2119F3C7DA}"/>
              </a:ext>
            </a:extLst>
          </p:cNvPr>
          <p:cNvSpPr/>
          <p:nvPr/>
        </p:nvSpPr>
        <p:spPr>
          <a:xfrm>
            <a:off x="1975645" y="4547756"/>
            <a:ext cx="2427937" cy="132181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premie</a:t>
            </a:r>
          </a:p>
        </p:txBody>
      </p:sp>
      <p:sp>
        <p:nvSpPr>
          <p:cNvPr id="8" name="Pijl: rechts 7">
            <a:extLst>
              <a:ext uri="{FF2B5EF4-FFF2-40B4-BE49-F238E27FC236}">
                <a16:creationId xmlns:a16="http://schemas.microsoft.com/office/drawing/2014/main" id="{BC519A38-45BB-460A-A40A-4366C6D9DA0D}"/>
              </a:ext>
            </a:extLst>
          </p:cNvPr>
          <p:cNvSpPr/>
          <p:nvPr/>
        </p:nvSpPr>
        <p:spPr>
          <a:xfrm>
            <a:off x="1606639" y="1720377"/>
            <a:ext cx="2707092" cy="1627234"/>
          </a:xfrm>
          <a:prstGeom prst="rightArrow">
            <a:avLst/>
          </a:prstGeom>
          <a:solidFill>
            <a:schemeClr val="accent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rPr>
              <a:t>rendement (collectieve)</a:t>
            </a:r>
          </a:p>
          <a:p>
            <a:pPr algn="ctr"/>
            <a:r>
              <a:rPr lang="nl-NL" sz="1600">
                <a:solidFill>
                  <a:schemeClr val="bg1"/>
                </a:solidFill>
              </a:rPr>
              <a:t>beleggingsportefeuille</a:t>
            </a:r>
          </a:p>
        </p:txBody>
      </p:sp>
      <p:pic>
        <p:nvPicPr>
          <p:cNvPr id="36" name="Graphic 35" descr="Vrouw">
            <a:extLst>
              <a:ext uri="{FF2B5EF4-FFF2-40B4-BE49-F238E27FC236}">
                <a16:creationId xmlns:a16="http://schemas.microsoft.com/office/drawing/2014/main" id="{DD958CB5-9C39-4C28-B24C-68C506F58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495" y="4941417"/>
            <a:ext cx="561732" cy="561732"/>
          </a:xfrm>
          <a:prstGeom prst="rect">
            <a:avLst/>
          </a:prstGeom>
        </p:spPr>
      </p:pic>
      <p:pic>
        <p:nvPicPr>
          <p:cNvPr id="39" name="Graphic 38" descr="Groep mensen">
            <a:extLst>
              <a:ext uri="{FF2B5EF4-FFF2-40B4-BE49-F238E27FC236}">
                <a16:creationId xmlns:a16="http://schemas.microsoft.com/office/drawing/2014/main" id="{19CC6AFB-AB2E-4035-A21A-7C9CDCCCF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288" y="2077125"/>
            <a:ext cx="913738" cy="913738"/>
          </a:xfrm>
          <a:prstGeom prst="rect">
            <a:avLst/>
          </a:prstGeom>
        </p:spPr>
      </p:pic>
      <p:sp>
        <p:nvSpPr>
          <p:cNvPr id="31" name="Stroomdiagram: Magnetische schijf 30">
            <a:extLst>
              <a:ext uri="{FF2B5EF4-FFF2-40B4-BE49-F238E27FC236}">
                <a16:creationId xmlns:a16="http://schemas.microsoft.com/office/drawing/2014/main" id="{A6074734-3BB2-4350-9928-C989F70CF431}"/>
              </a:ext>
            </a:extLst>
          </p:cNvPr>
          <p:cNvSpPr/>
          <p:nvPr/>
        </p:nvSpPr>
        <p:spPr>
          <a:xfrm>
            <a:off x="4646346" y="4351652"/>
            <a:ext cx="2363894" cy="2145014"/>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r>
              <a:rPr lang="nl-NL">
                <a:solidFill>
                  <a:srgbClr val="FFFFFF"/>
                </a:solidFill>
                <a:latin typeface="Arial"/>
              </a:rPr>
              <a:t>pensioenpot</a:t>
            </a:r>
          </a:p>
        </p:txBody>
      </p:sp>
      <p:sp>
        <p:nvSpPr>
          <p:cNvPr id="24" name="Stroomdiagram: Magnetische schijf 23">
            <a:extLst>
              <a:ext uri="{FF2B5EF4-FFF2-40B4-BE49-F238E27FC236}">
                <a16:creationId xmlns:a16="http://schemas.microsoft.com/office/drawing/2014/main" id="{554F866B-EDEC-4B1F-9E93-CA7E3D6314AB}"/>
              </a:ext>
            </a:extLst>
          </p:cNvPr>
          <p:cNvSpPr/>
          <p:nvPr/>
        </p:nvSpPr>
        <p:spPr>
          <a:xfrm>
            <a:off x="2897084" y="3407382"/>
            <a:ext cx="1978288" cy="961613"/>
          </a:xfrm>
          <a:prstGeom prst="flowChartMagneticDisk">
            <a:avLst/>
          </a:prstGeom>
          <a:solidFill>
            <a:schemeClr val="accent6"/>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bg1"/>
                </a:solidFill>
              </a:rPr>
              <a:t>solidariteits</a:t>
            </a:r>
            <a:br>
              <a:rPr lang="nl-NL" sz="1400" dirty="0">
                <a:solidFill>
                  <a:schemeClr val="bg1"/>
                </a:solidFill>
              </a:rPr>
            </a:br>
            <a:r>
              <a:rPr lang="nl-NL" sz="1400" dirty="0">
                <a:solidFill>
                  <a:schemeClr val="bg1"/>
                </a:solidFill>
              </a:rPr>
              <a:t>reserve</a:t>
            </a:r>
          </a:p>
        </p:txBody>
      </p:sp>
      <p:sp>
        <p:nvSpPr>
          <p:cNvPr id="3" name="Pijl: gebogen 2">
            <a:extLst>
              <a:ext uri="{FF2B5EF4-FFF2-40B4-BE49-F238E27FC236}">
                <a16:creationId xmlns:a16="http://schemas.microsoft.com/office/drawing/2014/main" id="{C5028B54-2766-4C63-B89F-459D41533B84}"/>
              </a:ext>
            </a:extLst>
          </p:cNvPr>
          <p:cNvSpPr/>
          <p:nvPr/>
        </p:nvSpPr>
        <p:spPr>
          <a:xfrm rot="5400000">
            <a:off x="4927601" y="3799666"/>
            <a:ext cx="558970" cy="545004"/>
          </a:xfrm>
          <a:prstGeom prst="bentArrow">
            <a:avLst/>
          </a:prstGeom>
          <a:solidFill>
            <a:schemeClr val="accent6"/>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6" rIns="91374" bIns="45686" numCol="1" spcCol="0" rtlCol="0" fromWordArt="0" anchor="ctr" anchorCtr="0" forceAA="0" compatLnSpc="1">
            <a:prstTxWarp prst="textNoShape">
              <a:avLst/>
            </a:prstTxWarp>
            <a:noAutofit/>
          </a:bodyPr>
          <a:lstStyle/>
          <a:p>
            <a:pPr algn="ctr"/>
            <a:endParaRPr lang="nl-NL" sz="1400">
              <a:solidFill>
                <a:schemeClr val="accent2"/>
              </a:solidFill>
            </a:endParaRPr>
          </a:p>
        </p:txBody>
      </p:sp>
      <p:sp>
        <p:nvSpPr>
          <p:cNvPr id="37" name="Pijl: gebogen 36">
            <a:extLst>
              <a:ext uri="{FF2B5EF4-FFF2-40B4-BE49-F238E27FC236}">
                <a16:creationId xmlns:a16="http://schemas.microsoft.com/office/drawing/2014/main" id="{C95A1555-DB86-4DA6-A148-F52F50C67E6E}"/>
              </a:ext>
            </a:extLst>
          </p:cNvPr>
          <p:cNvSpPr/>
          <p:nvPr/>
        </p:nvSpPr>
        <p:spPr>
          <a:xfrm flipV="1">
            <a:off x="1989818" y="3247416"/>
            <a:ext cx="722986" cy="624210"/>
          </a:xfrm>
          <a:prstGeom prst="bentArrow">
            <a:avLst>
              <a:gd name="adj1" fmla="val 25000"/>
              <a:gd name="adj2" fmla="val 25000"/>
              <a:gd name="adj3" fmla="val 25000"/>
              <a:gd name="adj4" fmla="val 46609"/>
            </a:avLst>
          </a:prstGeom>
          <a:solidFill>
            <a:schemeClr val="accent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6" rIns="91374" bIns="45686" numCol="1" spcCol="0" rtlCol="0" fromWordArt="0" anchor="ctr" anchorCtr="0" forceAA="0" compatLnSpc="1">
            <a:prstTxWarp prst="textNoShape">
              <a:avLst/>
            </a:prstTxWarp>
            <a:noAutofit/>
          </a:bodyPr>
          <a:lstStyle/>
          <a:p>
            <a:pPr algn="ctr"/>
            <a:endParaRPr lang="nl-NL" sz="1400">
              <a:solidFill>
                <a:schemeClr val="accent2"/>
              </a:solidFill>
            </a:endParaRPr>
          </a:p>
        </p:txBody>
      </p:sp>
      <p:sp>
        <p:nvSpPr>
          <p:cNvPr id="38" name="Pijl: gebogen 37">
            <a:extLst>
              <a:ext uri="{FF2B5EF4-FFF2-40B4-BE49-F238E27FC236}">
                <a16:creationId xmlns:a16="http://schemas.microsoft.com/office/drawing/2014/main" id="{79032E1C-1F74-4699-AA99-F27F957AE800}"/>
              </a:ext>
            </a:extLst>
          </p:cNvPr>
          <p:cNvSpPr/>
          <p:nvPr/>
        </p:nvSpPr>
        <p:spPr>
          <a:xfrm>
            <a:off x="1975644" y="3931397"/>
            <a:ext cx="722986" cy="624210"/>
          </a:xfrm>
          <a:prstGeom prst="bentArrow">
            <a:avLst>
              <a:gd name="adj1" fmla="val 25000"/>
              <a:gd name="adj2" fmla="val 25000"/>
              <a:gd name="adj3" fmla="val 25000"/>
              <a:gd name="adj4" fmla="val 46609"/>
            </a:avLst>
          </a:prstGeom>
          <a:solidFill>
            <a:schemeClr val="accent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6" rIns="91374" bIns="45686" numCol="1" spcCol="0" rtlCol="0" fromWordArt="0" anchor="ctr" anchorCtr="0" forceAA="0" compatLnSpc="1">
            <a:prstTxWarp prst="textNoShape">
              <a:avLst/>
            </a:prstTxWarp>
            <a:noAutofit/>
          </a:bodyPr>
          <a:lstStyle/>
          <a:p>
            <a:pPr algn="ctr"/>
            <a:endParaRPr lang="nl-NL" sz="1400">
              <a:solidFill>
                <a:schemeClr val="accent2"/>
              </a:solidFill>
            </a:endParaRPr>
          </a:p>
        </p:txBody>
      </p:sp>
      <p:sp>
        <p:nvSpPr>
          <p:cNvPr id="25" name="Pijl: gebogen 24">
            <a:extLst>
              <a:ext uri="{FF2B5EF4-FFF2-40B4-BE49-F238E27FC236}">
                <a16:creationId xmlns:a16="http://schemas.microsoft.com/office/drawing/2014/main" id="{519F0312-82FA-41D4-959D-EB199ECB179D}"/>
              </a:ext>
            </a:extLst>
          </p:cNvPr>
          <p:cNvSpPr/>
          <p:nvPr/>
        </p:nvSpPr>
        <p:spPr>
          <a:xfrm rot="16200000" flipH="1" flipV="1">
            <a:off x="4462990" y="2527787"/>
            <a:ext cx="1904558" cy="1509700"/>
          </a:xfrm>
          <a:prstGeom prst="bentArrow">
            <a:avLst>
              <a:gd name="adj1" fmla="val 25000"/>
              <a:gd name="adj2" fmla="val 20187"/>
              <a:gd name="adj3" fmla="val 25000"/>
              <a:gd name="adj4" fmla="val 46609"/>
            </a:avLst>
          </a:prstGeom>
          <a:solidFill>
            <a:schemeClr val="accent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6" rIns="91374" bIns="45686" numCol="1" spcCol="0" rtlCol="0" fromWordArt="0" anchor="ctr" anchorCtr="0" forceAA="0" compatLnSpc="1">
            <a:prstTxWarp prst="textNoShape">
              <a:avLst/>
            </a:prstTxWarp>
            <a:noAutofit/>
          </a:bodyPr>
          <a:lstStyle/>
          <a:p>
            <a:pPr algn="ctr"/>
            <a:endParaRPr lang="nl-NL" sz="1400">
              <a:solidFill>
                <a:schemeClr val="accent2"/>
              </a:solidFill>
            </a:endParaRPr>
          </a:p>
        </p:txBody>
      </p:sp>
      <p:pic>
        <p:nvPicPr>
          <p:cNvPr id="27" name="Graphic 26" descr="Spaarvarken met effen opvulling">
            <a:extLst>
              <a:ext uri="{FF2B5EF4-FFF2-40B4-BE49-F238E27FC236}">
                <a16:creationId xmlns:a16="http://schemas.microsoft.com/office/drawing/2014/main" id="{DDB7C6B0-BBF7-4F91-8420-EB8F9CC6AF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2227" y="1087265"/>
            <a:ext cx="1006404" cy="1006404"/>
          </a:xfrm>
          <a:prstGeom prst="rect">
            <a:avLst/>
          </a:prstGeom>
          <a:effectLst>
            <a:outerShdw blurRad="50800" dist="38100" dir="2700000" algn="tl" rotWithShape="0">
              <a:prstClr val="black">
                <a:alpha val="40000"/>
              </a:prstClr>
            </a:outerShdw>
          </a:effectLst>
        </p:spPr>
      </p:pic>
      <p:pic>
        <p:nvPicPr>
          <p:cNvPr id="9" name="Afbeelding 8">
            <a:extLst>
              <a:ext uri="{FF2B5EF4-FFF2-40B4-BE49-F238E27FC236}">
                <a16:creationId xmlns:a16="http://schemas.microsoft.com/office/drawing/2014/main" id="{4DE89C80-6F88-4853-9191-A5CBCDE2BAA1}"/>
              </a:ext>
            </a:extLst>
          </p:cNvPr>
          <p:cNvPicPr>
            <a:picLocks noChangeAspect="1"/>
          </p:cNvPicPr>
          <p:nvPr/>
        </p:nvPicPr>
        <p:blipFill rotWithShape="1">
          <a:blip r:embed="rId8"/>
          <a:srcRect l="49831" t="34680" r="8325" b="21676"/>
          <a:stretch/>
        </p:blipFill>
        <p:spPr>
          <a:xfrm>
            <a:off x="8162698" y="1909113"/>
            <a:ext cx="3502492" cy="2325804"/>
          </a:xfrm>
          <a:prstGeom prst="rect">
            <a:avLst/>
          </a:prstGeom>
          <a:effectLst>
            <a:outerShdw blurRad="50800" dist="38100" dir="2700000" algn="tl" rotWithShape="0">
              <a:prstClr val="black">
                <a:alpha val="40000"/>
              </a:prstClr>
            </a:outerShdw>
          </a:effectLst>
        </p:spPr>
      </p:pic>
      <p:sp>
        <p:nvSpPr>
          <p:cNvPr id="33" name="Pijl: gebogen 32">
            <a:extLst>
              <a:ext uri="{FF2B5EF4-FFF2-40B4-BE49-F238E27FC236}">
                <a16:creationId xmlns:a16="http://schemas.microsoft.com/office/drawing/2014/main" id="{6FFDE5C2-9435-4250-BFCB-2D5714EF1130}"/>
              </a:ext>
            </a:extLst>
          </p:cNvPr>
          <p:cNvSpPr/>
          <p:nvPr/>
        </p:nvSpPr>
        <p:spPr>
          <a:xfrm rot="16200000" flipV="1">
            <a:off x="8165575" y="3548397"/>
            <a:ext cx="1500579" cy="3141776"/>
          </a:xfrm>
          <a:prstGeom prst="bentArrow">
            <a:avLst>
              <a:gd name="adj1" fmla="val 49681"/>
              <a:gd name="adj2" fmla="val 36779"/>
              <a:gd name="adj3" fmla="val 31315"/>
              <a:gd name="adj4" fmla="val 46609"/>
            </a:avLst>
          </a:prstGeom>
          <a:solidFill>
            <a:schemeClr val="accent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6" rIns="91374" bIns="45686" numCol="1" spcCol="0" rtlCol="0" fromWordArt="0" anchor="ctr" anchorCtr="0" forceAA="0" compatLnSpc="1">
            <a:prstTxWarp prst="textNoShape">
              <a:avLst/>
            </a:prstTxWarp>
            <a:noAutofit/>
          </a:bodyPr>
          <a:lstStyle/>
          <a:p>
            <a:pPr algn="ctr"/>
            <a:endParaRPr lang="nl-NL" sz="1400">
              <a:solidFill>
                <a:schemeClr val="accent2"/>
              </a:solidFill>
            </a:endParaRPr>
          </a:p>
        </p:txBody>
      </p:sp>
      <p:sp>
        <p:nvSpPr>
          <p:cNvPr id="40" name="Tekstvak 39">
            <a:extLst>
              <a:ext uri="{FF2B5EF4-FFF2-40B4-BE49-F238E27FC236}">
                <a16:creationId xmlns:a16="http://schemas.microsoft.com/office/drawing/2014/main" id="{4564B6F4-E89B-42E1-9337-F86E7D902301}"/>
              </a:ext>
            </a:extLst>
          </p:cNvPr>
          <p:cNvSpPr txBox="1"/>
          <p:nvPr/>
        </p:nvSpPr>
        <p:spPr>
          <a:xfrm>
            <a:off x="7529079" y="5180024"/>
            <a:ext cx="2685689" cy="646247"/>
          </a:xfrm>
          <a:prstGeom prst="rect">
            <a:avLst/>
          </a:prstGeom>
          <a:noFill/>
        </p:spPr>
        <p:txBody>
          <a:bodyPr wrap="square">
            <a:spAutoFit/>
          </a:bodyPr>
          <a:lstStyle/>
          <a:p>
            <a:pPr algn="ctr"/>
            <a:r>
              <a:rPr lang="nl-NL" sz="1800">
                <a:solidFill>
                  <a:srgbClr val="FFFFFF"/>
                </a:solidFill>
                <a:latin typeface="Arial"/>
              </a:rPr>
              <a:t>verwachte premies </a:t>
            </a:r>
            <a:br>
              <a:rPr lang="nl-NL" sz="1800">
                <a:solidFill>
                  <a:srgbClr val="FFFFFF"/>
                </a:solidFill>
                <a:latin typeface="Arial"/>
              </a:rPr>
            </a:br>
            <a:r>
              <a:rPr lang="nl-NL" sz="1800">
                <a:solidFill>
                  <a:srgbClr val="FFFFFF"/>
                </a:solidFill>
                <a:latin typeface="Arial"/>
              </a:rPr>
              <a:t>en rendementen</a:t>
            </a:r>
            <a:endParaRPr lang="nl-NL"/>
          </a:p>
        </p:txBody>
      </p:sp>
      <p:sp>
        <p:nvSpPr>
          <p:cNvPr id="41" name="Tekstvak 40">
            <a:extLst>
              <a:ext uri="{FF2B5EF4-FFF2-40B4-BE49-F238E27FC236}">
                <a16:creationId xmlns:a16="http://schemas.microsoft.com/office/drawing/2014/main" id="{A68ED329-2B9F-4EE6-AB53-AB354782F62D}"/>
              </a:ext>
            </a:extLst>
          </p:cNvPr>
          <p:cNvSpPr txBox="1"/>
          <p:nvPr/>
        </p:nvSpPr>
        <p:spPr>
          <a:xfrm>
            <a:off x="8724502" y="1438730"/>
            <a:ext cx="2378883" cy="415444"/>
          </a:xfrm>
          <a:prstGeom prst="rect">
            <a:avLst/>
          </a:prstGeom>
          <a:noFill/>
        </p:spPr>
        <p:txBody>
          <a:bodyPr wrap="square">
            <a:spAutoFit/>
          </a:bodyPr>
          <a:lstStyle/>
          <a:p>
            <a:r>
              <a:rPr lang="nl-NL" b="1">
                <a:solidFill>
                  <a:schemeClr val="accent2"/>
                </a:solidFill>
                <a:latin typeface="Arial"/>
              </a:rPr>
              <a:t>v</a:t>
            </a:r>
            <a:r>
              <a:rPr lang="nl-NL" sz="1800" b="1">
                <a:solidFill>
                  <a:schemeClr val="accent2"/>
                </a:solidFill>
                <a:latin typeface="Arial"/>
              </a:rPr>
              <a:t>erwacht pensioen</a:t>
            </a:r>
            <a:endParaRPr lang="nl-NL" b="1">
              <a:solidFill>
                <a:schemeClr val="accent2"/>
              </a:solidFill>
            </a:endParaRPr>
          </a:p>
        </p:txBody>
      </p:sp>
    </p:spTree>
    <p:extLst>
      <p:ext uri="{BB962C8B-B14F-4D97-AF65-F5344CB8AC3E}">
        <p14:creationId xmlns:p14="http://schemas.microsoft.com/office/powerpoint/2010/main" val="40097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46071C6-68B7-49E7-8EDC-296A4AD1456E}"/>
              </a:ext>
            </a:extLst>
          </p:cNvPr>
          <p:cNvSpPr>
            <a:spLocks noGrp="1"/>
          </p:cNvSpPr>
          <p:nvPr>
            <p:ph type="title"/>
          </p:nvPr>
        </p:nvSpPr>
        <p:spPr/>
        <p:txBody>
          <a:bodyPr/>
          <a:lstStyle/>
          <a:p>
            <a:r>
              <a:rPr lang="nl-NL">
                <a:solidFill>
                  <a:schemeClr val="accent1"/>
                </a:solidFill>
              </a:rPr>
              <a:t>Enkele keuzes bij nieuw contractvorm</a:t>
            </a:r>
          </a:p>
        </p:txBody>
      </p:sp>
      <p:sp>
        <p:nvSpPr>
          <p:cNvPr id="3" name="Tijdelijke aanduiding voor dianummer 2">
            <a:extLst>
              <a:ext uri="{FF2B5EF4-FFF2-40B4-BE49-F238E27FC236}">
                <a16:creationId xmlns:a16="http://schemas.microsoft.com/office/drawing/2014/main" id="{202A08D3-D923-470D-8FD0-FF90C8B6D507}"/>
              </a:ext>
            </a:extLst>
          </p:cNvPr>
          <p:cNvSpPr>
            <a:spLocks noGrp="1"/>
          </p:cNvSpPr>
          <p:nvPr>
            <p:ph type="sldNum" sz="quarter" idx="12"/>
          </p:nvPr>
        </p:nvSpPr>
        <p:spPr/>
        <p:txBody>
          <a:bodyPr/>
          <a:lstStyle/>
          <a:p>
            <a:fld id="{8F18802B-E4C7-4B2D-B37A-6B7CC3C134EA}" type="slidenum">
              <a:rPr lang="nl-NL" smtClean="0"/>
              <a:pPr/>
              <a:t>28</a:t>
            </a:fld>
            <a:endParaRPr lang="nl-NL"/>
          </a:p>
        </p:txBody>
      </p:sp>
      <p:pic>
        <p:nvPicPr>
          <p:cNvPr id="4" name="Afbeelding 3">
            <a:extLst>
              <a:ext uri="{FF2B5EF4-FFF2-40B4-BE49-F238E27FC236}">
                <a16:creationId xmlns:a16="http://schemas.microsoft.com/office/drawing/2014/main" id="{D5928FD1-1DCA-7EE0-31B6-47864DC020AC}"/>
              </a:ext>
            </a:extLst>
          </p:cNvPr>
          <p:cNvPicPr>
            <a:picLocks noChangeAspect="1"/>
          </p:cNvPicPr>
          <p:nvPr/>
        </p:nvPicPr>
        <p:blipFill>
          <a:blip r:embed="rId2"/>
          <a:stretch>
            <a:fillRect/>
          </a:stretch>
        </p:blipFill>
        <p:spPr>
          <a:xfrm>
            <a:off x="5855238" y="1197299"/>
            <a:ext cx="6335175" cy="3959484"/>
          </a:xfrm>
          <a:prstGeom prst="rect">
            <a:avLst/>
          </a:prstGeom>
        </p:spPr>
      </p:pic>
      <p:sp>
        <p:nvSpPr>
          <p:cNvPr id="7" name="Tijdelijke aanduiding voor inhoud 6">
            <a:extLst>
              <a:ext uri="{FF2B5EF4-FFF2-40B4-BE49-F238E27FC236}">
                <a16:creationId xmlns:a16="http://schemas.microsoft.com/office/drawing/2014/main" id="{106351A8-9DB0-4C6F-8C4F-6CF0ACEA0187}"/>
              </a:ext>
            </a:extLst>
          </p:cNvPr>
          <p:cNvSpPr>
            <a:spLocks noGrp="1"/>
          </p:cNvSpPr>
          <p:nvPr>
            <p:ph idx="1"/>
          </p:nvPr>
        </p:nvSpPr>
        <p:spPr>
          <a:xfrm>
            <a:off x="461913" y="1809947"/>
            <a:ext cx="5712644" cy="4160024"/>
          </a:xfrm>
        </p:spPr>
        <p:txBody>
          <a:bodyPr numCol="1"/>
          <a:lstStyle/>
          <a:p>
            <a:pPr marL="342866" indent="-342866">
              <a:buFont typeface="Arial" panose="020B0604020202020204" pitchFamily="34" charset="0"/>
              <a:buChar char="•"/>
            </a:pPr>
            <a:r>
              <a:rPr lang="nl-NL" sz="2000" dirty="0">
                <a:solidFill>
                  <a:schemeClr val="accent2"/>
                </a:solidFill>
              </a:rPr>
              <a:t>beleggingsrisico’s samen delen  </a:t>
            </a:r>
            <a:r>
              <a:rPr lang="nl-NL" sz="2000" dirty="0">
                <a:solidFill>
                  <a:srgbClr val="ED7102"/>
                </a:solidFill>
              </a:rPr>
              <a:t>óf </a:t>
            </a:r>
            <a:r>
              <a:rPr lang="nl-NL" sz="2000" dirty="0"/>
              <a:t> </a:t>
            </a:r>
            <a:br>
              <a:rPr lang="nl-NL" sz="2000" dirty="0"/>
            </a:br>
            <a:r>
              <a:rPr lang="nl-NL" sz="2000" dirty="0"/>
              <a:t>zelf beleggingen kunnen kiezen?</a:t>
            </a:r>
          </a:p>
          <a:p>
            <a:pPr marL="342866" indent="-342866">
              <a:buFont typeface="Arial" panose="020B0604020202020204" pitchFamily="34" charset="0"/>
              <a:buChar char="•"/>
            </a:pPr>
            <a:r>
              <a:rPr lang="nl-NL" sz="2000" dirty="0"/>
              <a:t>uitkering vast (en meestal iets lager)  </a:t>
            </a:r>
            <a:r>
              <a:rPr lang="nl-NL" sz="2000" dirty="0">
                <a:solidFill>
                  <a:srgbClr val="ED7102"/>
                </a:solidFill>
              </a:rPr>
              <a:t>óf</a:t>
            </a:r>
            <a:r>
              <a:rPr lang="nl-NL" sz="2000" dirty="0"/>
              <a:t>  </a:t>
            </a:r>
            <a:r>
              <a:rPr lang="nl-NL" sz="2000" dirty="0">
                <a:solidFill>
                  <a:schemeClr val="accent2"/>
                </a:solidFill>
              </a:rPr>
              <a:t>uitkering meer flexibel (en meestal iets hoger)? </a:t>
            </a:r>
          </a:p>
          <a:p>
            <a:pPr marL="342866" indent="-342866">
              <a:buFont typeface="Arial" panose="020B0604020202020204" pitchFamily="34" charset="0"/>
              <a:buChar char="•"/>
            </a:pPr>
            <a:r>
              <a:rPr lang="nl-NL" sz="2000" dirty="0">
                <a:solidFill>
                  <a:schemeClr val="accent2"/>
                </a:solidFill>
              </a:rPr>
              <a:t>veel standaardopties  </a:t>
            </a:r>
            <a:r>
              <a:rPr lang="nl-NL" sz="2000" dirty="0">
                <a:solidFill>
                  <a:srgbClr val="ED7102"/>
                </a:solidFill>
              </a:rPr>
              <a:t>óf </a:t>
            </a:r>
            <a:r>
              <a:rPr lang="nl-NL" sz="2000" dirty="0"/>
              <a:t> </a:t>
            </a:r>
            <a:br>
              <a:rPr lang="nl-NL" sz="2000" dirty="0"/>
            </a:br>
            <a:r>
              <a:rPr lang="nl-NL" sz="2000" dirty="0"/>
              <a:t>ruime eigen keuzemogelijkheden?</a:t>
            </a:r>
          </a:p>
          <a:p>
            <a:endParaRPr lang="nl-NL" dirty="0"/>
          </a:p>
          <a:p>
            <a:r>
              <a:rPr lang="nl-NL" sz="2000" dirty="0"/>
              <a:t>Pensioenkamer (sociale partners ABP) heeft gekozen voor </a:t>
            </a:r>
            <a:r>
              <a:rPr lang="nl-NL" sz="2000" dirty="0">
                <a:solidFill>
                  <a:schemeClr val="accent2"/>
                </a:solidFill>
              </a:rPr>
              <a:t>solidaire premieregeling</a:t>
            </a:r>
            <a:endParaRPr lang="nl-NL" sz="2000" dirty="0"/>
          </a:p>
        </p:txBody>
      </p:sp>
    </p:spTree>
    <p:extLst>
      <p:ext uri="{BB962C8B-B14F-4D97-AF65-F5344CB8AC3E}">
        <p14:creationId xmlns:p14="http://schemas.microsoft.com/office/powerpoint/2010/main" val="328019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0E22764-A276-AD7A-4978-034117CA83A4}"/>
              </a:ext>
            </a:extLst>
          </p:cNvPr>
          <p:cNvSpPr>
            <a:spLocks noGrp="1"/>
          </p:cNvSpPr>
          <p:nvPr>
            <p:ph type="body" idx="1000"/>
          </p:nvPr>
        </p:nvSpPr>
        <p:spPr/>
        <p:txBody>
          <a:bodyPr/>
          <a:lstStyle/>
          <a:p>
            <a:endParaRPr lang="nl-NL"/>
          </a:p>
        </p:txBody>
      </p:sp>
      <p:sp>
        <p:nvSpPr>
          <p:cNvPr id="3" name="Titel 2">
            <a:extLst>
              <a:ext uri="{FF2B5EF4-FFF2-40B4-BE49-F238E27FC236}">
                <a16:creationId xmlns:a16="http://schemas.microsoft.com/office/drawing/2014/main" id="{617D933C-501D-3DA2-E537-ECD672542C95}"/>
              </a:ext>
            </a:extLst>
          </p:cNvPr>
          <p:cNvSpPr>
            <a:spLocks noGrp="1"/>
          </p:cNvSpPr>
          <p:nvPr>
            <p:ph type="title"/>
          </p:nvPr>
        </p:nvSpPr>
        <p:spPr/>
        <p:txBody>
          <a:bodyPr/>
          <a:lstStyle/>
          <a:p>
            <a:r>
              <a:rPr lang="nl-NL" dirty="0"/>
              <a:t>Overige elementen</a:t>
            </a:r>
          </a:p>
        </p:txBody>
      </p:sp>
      <p:sp>
        <p:nvSpPr>
          <p:cNvPr id="4" name="Tijdelijke aanduiding voor inhoud 3">
            <a:extLst>
              <a:ext uri="{FF2B5EF4-FFF2-40B4-BE49-F238E27FC236}">
                <a16:creationId xmlns:a16="http://schemas.microsoft.com/office/drawing/2014/main" id="{7E7636B2-8944-E859-6273-4B7334DBE3F9}"/>
              </a:ext>
            </a:extLst>
          </p:cNvPr>
          <p:cNvSpPr>
            <a:spLocks noGrp="1"/>
          </p:cNvSpPr>
          <p:nvPr>
            <p:ph idx="1"/>
          </p:nvPr>
        </p:nvSpPr>
        <p:spPr>
          <a:xfrm>
            <a:off x="809999" y="1476000"/>
            <a:ext cx="10416085" cy="4527011"/>
          </a:xfrm>
        </p:spPr>
        <p:txBody>
          <a:bodyPr/>
          <a:lstStyle/>
          <a:p>
            <a:r>
              <a:rPr lang="nl-NL" dirty="0"/>
              <a:t>Nabestaandenpensioen </a:t>
            </a:r>
            <a:r>
              <a:rPr lang="nl-NL" u="sng" dirty="0"/>
              <a:t>voor</a:t>
            </a:r>
            <a:r>
              <a:rPr lang="nl-NL" dirty="0"/>
              <a:t> pensioneren: percentage van pensioengevend salaris en onafhankelijk van deelnemersjaren</a:t>
            </a:r>
          </a:p>
          <a:p>
            <a:r>
              <a:rPr lang="nl-NL" dirty="0"/>
              <a:t>Nabestaandenpensioen </a:t>
            </a:r>
            <a:r>
              <a:rPr lang="nl-NL" u="sng" dirty="0"/>
              <a:t>na</a:t>
            </a:r>
            <a:r>
              <a:rPr lang="nl-NL" dirty="0"/>
              <a:t> pensioneren: 70% van ouderdomspensioen</a:t>
            </a:r>
          </a:p>
          <a:p>
            <a:r>
              <a:rPr lang="nl-NL" dirty="0" err="1"/>
              <a:t>Arbeidongeschiktheidspensioen</a:t>
            </a:r>
            <a:r>
              <a:rPr lang="nl-NL" dirty="0"/>
              <a:t>: gelijk aan huidige regeling</a:t>
            </a:r>
          </a:p>
        </p:txBody>
      </p:sp>
    </p:spTree>
    <p:extLst>
      <p:ext uri="{BB962C8B-B14F-4D97-AF65-F5344CB8AC3E}">
        <p14:creationId xmlns:p14="http://schemas.microsoft.com/office/powerpoint/2010/main" val="3535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2338" b="12338"/>
          <a:stretch>
            <a:fillRect/>
          </a:stretch>
        </p:blipFill>
        <p:spPr>
          <a:xfrm>
            <a:off x="0" y="0"/>
            <a:ext cx="12195175" cy="6038064"/>
          </a:xfrm>
        </p:spPr>
      </p:pic>
      <p:sp>
        <p:nvSpPr>
          <p:cNvPr id="21" name="Text Placeholder 20"/>
          <p:cNvSpPr>
            <a:spLocks noGrp="1"/>
          </p:cNvSpPr>
          <p:nvPr>
            <p:ph type="body" sz="quarter" idx="13"/>
          </p:nvPr>
        </p:nvSpPr>
        <p:spPr>
          <a:xfrm>
            <a:off x="820183" y="612191"/>
            <a:ext cx="4621829" cy="1829170"/>
          </a:xfrm>
        </p:spPr>
        <p:txBody>
          <a:bodyPr/>
          <a:lstStyle/>
          <a:p>
            <a:pPr defTabSz="816403">
              <a:defRPr/>
            </a:pPr>
            <a:r>
              <a:rPr lang="nl-NL" dirty="0"/>
              <a:t>Financiële positie ABP</a:t>
            </a:r>
          </a:p>
          <a:p>
            <a:pPr lvl="1" defTabSz="816403">
              <a:defRPr/>
            </a:pPr>
            <a:r>
              <a:rPr lang="nl-NL" dirty="0"/>
              <a:t>Buitenlandse Zaken</a:t>
            </a:r>
            <a:endParaRPr lang="en-US" dirty="0"/>
          </a:p>
        </p:txBody>
      </p:sp>
    </p:spTree>
    <p:extLst>
      <p:ext uri="{BB962C8B-B14F-4D97-AF65-F5344CB8AC3E}">
        <p14:creationId xmlns:p14="http://schemas.microsoft.com/office/powerpoint/2010/main" val="424238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487" y="4407567"/>
            <a:ext cx="10361851" cy="1361898"/>
          </a:xfrm>
        </p:spPr>
        <p:txBody>
          <a:bodyPr rtlCol="0">
            <a:noAutofit/>
          </a:bodyPr>
          <a:lstStyle/>
          <a:p>
            <a:pPr defTabSz="816403">
              <a:defRPr/>
            </a:pPr>
            <a:r>
              <a:rPr lang="en-US" dirty="0"/>
              <a:t>ABTN 2023</a:t>
            </a:r>
          </a:p>
        </p:txBody>
      </p:sp>
      <p:sp>
        <p:nvSpPr>
          <p:cNvPr id="93186" name="Tijdelijke aanduiding voor tekst 2"/>
          <p:cNvSpPr>
            <a:spLocks noGrp="1"/>
          </p:cNvSpPr>
          <p:nvPr>
            <p:ph type="body" idx="1"/>
          </p:nvPr>
        </p:nvSpPr>
        <p:spPr>
          <a:xfrm>
            <a:off x="963487" y="2907575"/>
            <a:ext cx="10361851" cy="1499992"/>
          </a:xfrm>
        </p:spPr>
        <p:txBody>
          <a:bodyPr wrap="square" numCol="1" anchorCtr="0" compatLnSpc="1">
            <a:prstTxWarp prst="textNoShape">
              <a:avLst/>
            </a:prstTxWarp>
          </a:bodyPr>
          <a:lstStyle/>
          <a:p>
            <a:r>
              <a:rPr lang="nl-NL" sz="3000" dirty="0"/>
              <a:t>Buitenlandse Zaken</a:t>
            </a:r>
            <a:endParaRPr lang="nl-NL" altLang="x-none" sz="3000" dirty="0"/>
          </a:p>
        </p:txBody>
      </p:sp>
    </p:spTree>
    <p:extLst>
      <p:ext uri="{BB962C8B-B14F-4D97-AF65-F5344CB8AC3E}">
        <p14:creationId xmlns:p14="http://schemas.microsoft.com/office/powerpoint/2010/main" val="363465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jdelijke aanduiding voor inhoud 2"/>
          <p:cNvSpPr>
            <a:spLocks noGrp="1"/>
          </p:cNvSpPr>
          <p:nvPr>
            <p:ph sz="quarter" idx="13"/>
          </p:nvPr>
        </p:nvSpPr>
        <p:spPr>
          <a:xfrm>
            <a:off x="809519" y="1477818"/>
            <a:ext cx="5041244" cy="4497995"/>
          </a:xfrm>
        </p:spPr>
        <p:txBody>
          <a:bodyPr numCol="1" anchorCtr="0" compatLnSpc="1">
            <a:prstTxWarp prst="textNoShape">
              <a:avLst/>
            </a:prstTxWarp>
            <a:normAutofit/>
          </a:bodyPr>
          <a:lstStyle/>
          <a:p>
            <a:pPr marL="363502" indent="-363502"/>
            <a:r>
              <a:rPr lang="nl-NL" altLang="nl-NL" dirty="0"/>
              <a:t>ABTN 2023 bevat het ABP beleid vanaf </a:t>
            </a:r>
            <a:br>
              <a:rPr lang="nl-NL" altLang="nl-NL" dirty="0"/>
            </a:br>
            <a:r>
              <a:rPr lang="nl-NL" altLang="nl-NL" dirty="0"/>
              <a:t>1 januari 2023.</a:t>
            </a:r>
          </a:p>
          <a:p>
            <a:pPr marL="363502" indent="-363502"/>
            <a:r>
              <a:rPr lang="nl-NL" altLang="nl-NL" dirty="0"/>
              <a:t>Jaarlijks vindt actualisatie plaats, met vaststelling door AB na advies van het VO.</a:t>
            </a:r>
          </a:p>
          <a:p>
            <a:pPr marL="363502" indent="-363502"/>
            <a:r>
              <a:rPr lang="nl-NL" altLang="nl-NL" dirty="0"/>
              <a:t>Sinds vijf jaar staat het document in toegankelijke taal op de openbare ABP-website.</a:t>
            </a:r>
          </a:p>
          <a:p>
            <a:pPr marL="363502" indent="-363502"/>
            <a:r>
              <a:rPr lang="nl-NL" u="sng" dirty="0">
                <a:hlinkClick r:id="rId3"/>
              </a:rPr>
              <a:t>Link: </a:t>
            </a:r>
            <a:r>
              <a:rPr lang="nl-NL" dirty="0">
                <a:hlinkClick r:id="rId3"/>
              </a:rPr>
              <a:t>abtn-2023.pdf (abp.nl)</a:t>
            </a:r>
            <a:endParaRPr lang="nl-NL" dirty="0"/>
          </a:p>
          <a:p>
            <a:pPr marL="0" indent="0">
              <a:buNone/>
            </a:pPr>
            <a:endParaRPr lang="nl-NL" altLang="nl-NL" dirty="0"/>
          </a:p>
        </p:txBody>
      </p:sp>
      <p:pic>
        <p:nvPicPr>
          <p:cNvPr id="3" name="Afbeelding 2" descr="Afbeelding met klok, horloge, overdekt&#10;&#10;Automatisch gegenereerde beschrijving">
            <a:extLst>
              <a:ext uri="{FF2B5EF4-FFF2-40B4-BE49-F238E27FC236}">
                <a16:creationId xmlns:a16="http://schemas.microsoft.com/office/drawing/2014/main" id="{68566C5A-0F91-4171-3AC0-4E0FB2DC7CE9}"/>
              </a:ext>
            </a:extLst>
          </p:cNvPr>
          <p:cNvPicPr>
            <a:picLocks noChangeAspect="1"/>
          </p:cNvPicPr>
          <p:nvPr/>
        </p:nvPicPr>
        <p:blipFill rotWithShape="1">
          <a:blip r:embed="rId4"/>
          <a:srcRect l="21260" r="10340"/>
          <a:stretch/>
        </p:blipFill>
        <p:spPr>
          <a:xfrm>
            <a:off x="6215206" y="1476000"/>
            <a:ext cx="5472000" cy="4500000"/>
          </a:xfrm>
          <a:prstGeom prst="rect">
            <a:avLst/>
          </a:prstGeom>
          <a:noFill/>
        </p:spPr>
      </p:pic>
      <p:sp>
        <p:nvSpPr>
          <p:cNvPr id="102403" name="Titel 1"/>
          <p:cNvSpPr>
            <a:spLocks noGrp="1"/>
          </p:cNvSpPr>
          <p:nvPr>
            <p:ph type="title"/>
          </p:nvPr>
        </p:nvSpPr>
        <p:spPr>
          <a:xfrm>
            <a:off x="810000" y="314457"/>
            <a:ext cx="8028000" cy="792000"/>
          </a:xfrm>
        </p:spPr>
        <p:txBody>
          <a:bodyPr anchor="ctr">
            <a:normAutofit/>
          </a:bodyPr>
          <a:lstStyle/>
          <a:p>
            <a:r>
              <a:rPr lang="nl-NL" altLang="x-none" dirty="0"/>
              <a:t>ABTN 2023 staat op de ABP website</a:t>
            </a:r>
          </a:p>
        </p:txBody>
      </p:sp>
      <p:sp>
        <p:nvSpPr>
          <p:cNvPr id="2" name="Tijdelijke aanduiding voor dianummer 1" hidden="1">
            <a:extLst>
              <a:ext uri="{FF2B5EF4-FFF2-40B4-BE49-F238E27FC236}">
                <a16:creationId xmlns:a16="http://schemas.microsoft.com/office/drawing/2014/main" id="{71B66D11-3E40-4BAF-90AA-44170DBAEFE5}"/>
              </a:ext>
            </a:extLst>
          </p:cNvPr>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spcAft>
                <a:spcPts val="600"/>
              </a:spcAft>
              <a:defRPr/>
            </a:pPr>
            <a:fld id="{B935E924-BC4E-F04B-91AF-0354699DD4CC}" type="slidenum">
              <a:rPr lang="nl-NL" smtClean="0"/>
              <a:pPr>
                <a:spcAft>
                  <a:spcPts val="600"/>
                </a:spcAft>
                <a:defRPr/>
              </a:pPr>
              <a:t>31</a:t>
            </a:fld>
            <a:endParaRPr lang="nl-NL"/>
          </a:p>
        </p:txBody>
      </p:sp>
    </p:spTree>
    <p:extLst>
      <p:ext uri="{BB962C8B-B14F-4D97-AF65-F5344CB8AC3E}">
        <p14:creationId xmlns:p14="http://schemas.microsoft.com/office/powerpoint/2010/main" val="1976019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2204" y="1240"/>
            <a:ext cx="12186005" cy="6038616"/>
          </a:xfrm>
        </p:spPr>
      </p:pic>
      <p:sp>
        <p:nvSpPr>
          <p:cNvPr id="4" name="Tijdelijke aanduiding voor tekst 3"/>
          <p:cNvSpPr>
            <a:spLocks noGrp="1"/>
          </p:cNvSpPr>
          <p:nvPr>
            <p:ph type="body" sz="quarter" idx="13"/>
          </p:nvPr>
        </p:nvSpPr>
        <p:spPr>
          <a:xfrm>
            <a:off x="466436" y="1242791"/>
            <a:ext cx="4477059" cy="3554660"/>
          </a:xfrm>
        </p:spPr>
        <p:txBody>
          <a:bodyPr/>
          <a:lstStyle/>
          <a:p>
            <a:r>
              <a:rPr lang="nl-NL" sz="4399"/>
              <a:t>Vragen</a:t>
            </a:r>
          </a:p>
          <a:p>
            <a:r>
              <a:rPr lang="nl-NL" sz="4399"/>
              <a:t>Opmerkingen</a:t>
            </a:r>
          </a:p>
          <a:p>
            <a:r>
              <a:rPr lang="nl-NL" sz="4399"/>
              <a:t>Discussie?</a:t>
            </a:r>
          </a:p>
        </p:txBody>
      </p:sp>
    </p:spTree>
    <p:extLst>
      <p:ext uri="{BB962C8B-B14F-4D97-AF65-F5344CB8AC3E}">
        <p14:creationId xmlns:p14="http://schemas.microsoft.com/office/powerpoint/2010/main" val="243494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Single Corner Rectangle 15"/>
          <p:cNvSpPr/>
          <p:nvPr/>
        </p:nvSpPr>
        <p:spPr>
          <a:xfrm flipH="1">
            <a:off x="7198376" y="1242504"/>
            <a:ext cx="4992037" cy="4823785"/>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39941" name="Titel 1"/>
          <p:cNvSpPr>
            <a:spLocks noGrp="1"/>
          </p:cNvSpPr>
          <p:nvPr>
            <p:ph type="title"/>
          </p:nvPr>
        </p:nvSpPr>
        <p:spPr>
          <a:xfrm>
            <a:off x="810000" y="314457"/>
            <a:ext cx="10325766" cy="792000"/>
          </a:xfrm>
        </p:spPr>
        <p:txBody>
          <a:bodyPr/>
          <a:lstStyle/>
          <a:p>
            <a:r>
              <a:rPr lang="en-US" altLang="x-none" dirty="0" err="1"/>
              <a:t>Kerncijfers</a:t>
            </a:r>
            <a:r>
              <a:rPr lang="en-US" altLang="x-none" dirty="0"/>
              <a:t> ABP</a:t>
            </a:r>
            <a:r>
              <a:rPr lang="en-US" altLang="x-none" sz="2400" dirty="0"/>
              <a:t> </a:t>
            </a:r>
            <a:r>
              <a:rPr lang="en-US" altLang="x-none" sz="2200" dirty="0">
                <a:solidFill>
                  <a:schemeClr val="accent1"/>
                </a:solidFill>
              </a:rPr>
              <a:t>(begin 2023)</a:t>
            </a:r>
            <a:endParaRPr lang="nl-NL" altLang="x-none" sz="2200" dirty="0">
              <a:solidFill>
                <a:schemeClr val="accent1"/>
              </a:solidFill>
            </a:endParaRPr>
          </a:p>
        </p:txBody>
      </p:sp>
      <p:sp>
        <p:nvSpPr>
          <p:cNvPr id="39943" name="Text Placeholder 4"/>
          <p:cNvSpPr txBox="1">
            <a:spLocks/>
          </p:cNvSpPr>
          <p:nvPr/>
        </p:nvSpPr>
        <p:spPr bwMode="gray">
          <a:xfrm>
            <a:off x="809519" y="1385456"/>
            <a:ext cx="5760288" cy="459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9875" indent="-269875" defTabSz="815975">
              <a:lnSpc>
                <a:spcPct val="110000"/>
              </a:lnSpc>
              <a:spcBef>
                <a:spcPts val="450"/>
              </a:spcBef>
              <a:buClr>
                <a:srgbClr val="E50056"/>
              </a:buClr>
              <a:buSzPct val="80000"/>
              <a:buFont typeface="Arial" charset="0"/>
              <a:buChar char="►"/>
              <a:defRPr sz="1900">
                <a:solidFill>
                  <a:schemeClr val="tx1"/>
                </a:solidFill>
                <a:latin typeface="Arial" charset="0"/>
              </a:defRPr>
            </a:lvl1pPr>
            <a:lvl2pPr marL="539750" indent="-269875" defTabSz="815975">
              <a:lnSpc>
                <a:spcPct val="110000"/>
              </a:lnSpc>
              <a:spcBef>
                <a:spcPts val="450"/>
              </a:spcBef>
              <a:buClr>
                <a:schemeClr val="tx1"/>
              </a:buClr>
              <a:buSzPct val="80000"/>
              <a:buFont typeface="Arial" charset="0"/>
              <a:buChar char="►"/>
              <a:defRPr sz="1900">
                <a:solidFill>
                  <a:schemeClr val="accent2"/>
                </a:solidFill>
                <a:latin typeface="Arial" charset="0"/>
              </a:defRPr>
            </a:lvl2pPr>
            <a:lvl3pPr defTabSz="815975">
              <a:lnSpc>
                <a:spcPct val="110000"/>
              </a:lnSpc>
              <a:spcAft>
                <a:spcPts val="450"/>
              </a:spcAft>
              <a:buFont typeface="Arial" charset="0"/>
              <a:defRPr sz="2100" b="1">
                <a:solidFill>
                  <a:schemeClr val="accent2"/>
                </a:solidFill>
                <a:latin typeface="Arial" charset="0"/>
              </a:defRPr>
            </a:lvl3pPr>
            <a:lvl4pPr defTabSz="815975">
              <a:lnSpc>
                <a:spcPct val="110000"/>
              </a:lnSpc>
              <a:buFont typeface="Arial" charset="0"/>
              <a:defRPr sz="1900">
                <a:solidFill>
                  <a:schemeClr val="tx1"/>
                </a:solidFill>
                <a:latin typeface="Arial" charset="0"/>
              </a:defRPr>
            </a:lvl4pPr>
            <a:lvl5pPr marL="161925" defTabSz="815975">
              <a:lnSpc>
                <a:spcPct val="110000"/>
              </a:lnSpc>
              <a:buFont typeface="Arial" charset="0"/>
              <a:defRPr sz="1900">
                <a:solidFill>
                  <a:schemeClr val="tx1"/>
                </a:solidFill>
                <a:latin typeface="Arial" charset="0"/>
              </a:defRPr>
            </a:lvl5pPr>
            <a:lvl6pPr marL="619125" defTabSz="815975" fontAlgn="base">
              <a:lnSpc>
                <a:spcPct val="110000"/>
              </a:lnSpc>
              <a:spcBef>
                <a:spcPct val="0"/>
              </a:spcBef>
              <a:spcAft>
                <a:spcPct val="0"/>
              </a:spcAft>
              <a:buFont typeface="Arial" charset="0"/>
              <a:defRPr sz="1900">
                <a:solidFill>
                  <a:schemeClr val="tx1"/>
                </a:solidFill>
                <a:latin typeface="Arial" charset="0"/>
              </a:defRPr>
            </a:lvl6pPr>
            <a:lvl7pPr marL="1076325" defTabSz="815975" fontAlgn="base">
              <a:lnSpc>
                <a:spcPct val="110000"/>
              </a:lnSpc>
              <a:spcBef>
                <a:spcPct val="0"/>
              </a:spcBef>
              <a:spcAft>
                <a:spcPct val="0"/>
              </a:spcAft>
              <a:buFont typeface="Arial" charset="0"/>
              <a:defRPr sz="1900">
                <a:solidFill>
                  <a:schemeClr val="tx1"/>
                </a:solidFill>
                <a:latin typeface="Arial" charset="0"/>
              </a:defRPr>
            </a:lvl7pPr>
            <a:lvl8pPr marL="1533525" defTabSz="815975" fontAlgn="base">
              <a:lnSpc>
                <a:spcPct val="110000"/>
              </a:lnSpc>
              <a:spcBef>
                <a:spcPct val="0"/>
              </a:spcBef>
              <a:spcAft>
                <a:spcPct val="0"/>
              </a:spcAft>
              <a:buFont typeface="Arial" charset="0"/>
              <a:defRPr sz="1900">
                <a:solidFill>
                  <a:schemeClr val="tx1"/>
                </a:solidFill>
                <a:latin typeface="Arial" charset="0"/>
              </a:defRPr>
            </a:lvl8pPr>
            <a:lvl9pPr marL="1990725" defTabSz="815975" fontAlgn="base">
              <a:lnSpc>
                <a:spcPct val="110000"/>
              </a:lnSpc>
              <a:spcBef>
                <a:spcPct val="0"/>
              </a:spcBef>
              <a:spcAft>
                <a:spcPct val="0"/>
              </a:spcAft>
              <a:buFont typeface="Arial" charset="0"/>
              <a:defRPr sz="1900">
                <a:solidFill>
                  <a:schemeClr val="tx1"/>
                </a:solidFill>
                <a:latin typeface="Arial" charset="0"/>
              </a:defRPr>
            </a:lvl9pPr>
          </a:lstStyle>
          <a:p>
            <a:pPr eaLnBrk="1" hangingPunct="1"/>
            <a:r>
              <a:rPr lang="en-GB" altLang="x-none" dirty="0" err="1"/>
              <a:t>Aantal</a:t>
            </a:r>
            <a:r>
              <a:rPr lang="en-GB" altLang="x-none" dirty="0"/>
              <a:t> </a:t>
            </a:r>
            <a:r>
              <a:rPr lang="en-GB" altLang="x-none" dirty="0" err="1"/>
              <a:t>deelnemers</a:t>
            </a:r>
            <a:r>
              <a:rPr lang="en-GB" altLang="x-none" dirty="0"/>
              <a:t>:		3</a:t>
            </a:r>
            <a:r>
              <a:rPr lang="en-US" altLang="x-none" dirty="0"/>
              <a:t>,0 </a:t>
            </a:r>
            <a:r>
              <a:rPr lang="en-US" altLang="x-none" dirty="0" err="1"/>
              <a:t>miljoen</a:t>
            </a:r>
            <a:r>
              <a:rPr lang="en-US" altLang="x-none" dirty="0"/>
              <a:t> </a:t>
            </a:r>
          </a:p>
          <a:p>
            <a:pPr eaLnBrk="1" hangingPunct="1"/>
            <a:r>
              <a:rPr lang="en-US" altLang="x-none" dirty="0" err="1"/>
              <a:t>Pensioenvermogen</a:t>
            </a:r>
            <a:r>
              <a:rPr lang="en-US" altLang="x-none" dirty="0"/>
              <a:t>:		</a:t>
            </a:r>
            <a:r>
              <a:rPr lang="nl-NL" altLang="x-none" dirty="0"/>
              <a:t>€ 459 miljard</a:t>
            </a:r>
          </a:p>
          <a:p>
            <a:pPr eaLnBrk="1" hangingPunct="1"/>
            <a:r>
              <a:rPr lang="nl-NL" altLang="x-none" dirty="0"/>
              <a:t>Pensioenverplichtingen:	€ 414 miljard</a:t>
            </a:r>
          </a:p>
          <a:p>
            <a:pPr eaLnBrk="1" hangingPunct="1"/>
            <a:endParaRPr lang="nl-NL" altLang="x-none" dirty="0"/>
          </a:p>
          <a:p>
            <a:r>
              <a:rPr lang="nl-NL" altLang="x-none" dirty="0"/>
              <a:t>Actuele DG (UFR):		 110</a:t>
            </a:r>
            <a:r>
              <a:rPr lang="en-US" altLang="x-none" dirty="0"/>
              <a:t>,9%</a:t>
            </a:r>
          </a:p>
          <a:p>
            <a:pPr eaLnBrk="1" hangingPunct="1"/>
            <a:r>
              <a:rPr lang="nl-NL" altLang="x-none" dirty="0" err="1"/>
              <a:t>Beleids</a:t>
            </a:r>
            <a:r>
              <a:rPr lang="nl-NL" altLang="x-none" dirty="0"/>
              <a:t> DG (12-mnds):	 118</a:t>
            </a:r>
            <a:r>
              <a:rPr lang="en-US" altLang="x-none" dirty="0"/>
              <a:t>,6%</a:t>
            </a:r>
            <a:endParaRPr lang="nl-NL" altLang="x-none" dirty="0"/>
          </a:p>
          <a:p>
            <a:pPr eaLnBrk="1" hangingPunct="1"/>
            <a:endParaRPr lang="en-US" altLang="x-none" dirty="0"/>
          </a:p>
          <a:p>
            <a:pPr eaLnBrk="1" hangingPunct="1"/>
            <a:r>
              <a:rPr lang="en-US" altLang="x-none" dirty="0" err="1"/>
              <a:t>Rendement</a:t>
            </a:r>
            <a:r>
              <a:rPr lang="en-US" altLang="x-none" dirty="0"/>
              <a:t> 2022:		-17,6%</a:t>
            </a:r>
          </a:p>
          <a:p>
            <a:pPr eaLnBrk="1" hangingPunct="1"/>
            <a:endParaRPr lang="en-US" altLang="x-none" dirty="0"/>
          </a:p>
          <a:p>
            <a:pPr eaLnBrk="1" hangingPunct="1"/>
            <a:r>
              <a:rPr lang="nl-NL" altLang="x-none" dirty="0"/>
              <a:t>Premie OP/NP 2023:	27,9% (2022: 25,9%)</a:t>
            </a:r>
            <a:endParaRPr lang="en-US" altLang="x-none" dirty="0"/>
          </a:p>
          <a:p>
            <a:pPr eaLnBrk="1" hangingPunct="1"/>
            <a:r>
              <a:rPr lang="nl-NL" altLang="x-none" dirty="0"/>
              <a:t>Premie inkomsten 2022:	€ 13,0 miljard</a:t>
            </a:r>
          </a:p>
          <a:p>
            <a:pPr eaLnBrk="1" hangingPunct="1"/>
            <a:r>
              <a:rPr lang="nl-NL" altLang="x-none" dirty="0"/>
              <a:t>Pensioenuitkeringen 2022:	€ 13,7 miljard</a:t>
            </a:r>
          </a:p>
          <a:p>
            <a:pPr marL="0" indent="0">
              <a:buNone/>
            </a:pPr>
            <a:r>
              <a:rPr lang="nl-NL" altLang="x-none" dirty="0"/>
              <a:t>	</a:t>
            </a:r>
            <a:endParaRPr lang="en-GB" altLang="x-none" dirty="0"/>
          </a:p>
          <a:p>
            <a:pPr eaLnBrk="1" hangingPunct="1"/>
            <a:endParaRPr lang="en-GB" altLang="x-none" dirty="0"/>
          </a:p>
        </p:txBody>
      </p:sp>
      <p:sp>
        <p:nvSpPr>
          <p:cNvPr id="2" name="Tijdelijke aanduiding voor dianummer 1">
            <a:extLst>
              <a:ext uri="{FF2B5EF4-FFF2-40B4-BE49-F238E27FC236}">
                <a16:creationId xmlns:a16="http://schemas.microsoft.com/office/drawing/2014/main" id="{85044E76-2E0C-41EC-BD36-C58C31001384}"/>
              </a:ext>
            </a:extLst>
          </p:cNvPr>
          <p:cNvSpPr>
            <a:spLocks noGrp="1"/>
          </p:cNvSpPr>
          <p:nvPr>
            <p:ph type="sldNum" sz="quarter" idx="17"/>
          </p:nvPr>
        </p:nvSpPr>
        <p:spPr bwMode="gray">
          <a:xfrm>
            <a:off x="360363" y="6500813"/>
            <a:ext cx="719137" cy="287337"/>
          </a:xfrm>
          <a:prstGeom prst="rect">
            <a:avLst/>
          </a:prstGeom>
        </p:spPr>
        <p:txBody>
          <a:bodyPr vert="horz" lIns="0" tIns="0" rIns="0" bIns="0" rtlCol="0" anchor="t">
            <a:noAutofit/>
          </a:bodyPr>
          <a:lstStyle>
            <a:defPPr>
              <a:defRPr lang="en-US"/>
            </a:defPPr>
            <a:lvl1pPr algn="l" rtl="0" eaLnBrk="0" fontAlgn="base" hangingPunct="0">
              <a:spcBef>
                <a:spcPct val="0"/>
              </a:spcBef>
              <a:spcAft>
                <a:spcPct val="0"/>
              </a:spcAft>
              <a:defRPr sz="1600" b="1" kern="1200" noProof="1">
                <a:solidFill>
                  <a:schemeClr val="bg1"/>
                </a:solidFill>
                <a:latin typeface="+mn-lt"/>
                <a:ea typeface="Osaka" charset="-128"/>
                <a:cs typeface="+mn-cs"/>
              </a:defRPr>
            </a:lvl1pPr>
            <a:lvl2pPr marL="457200" algn="l" rtl="0" eaLnBrk="0" fontAlgn="base" hangingPunct="0">
              <a:spcBef>
                <a:spcPct val="0"/>
              </a:spcBef>
              <a:spcAft>
                <a:spcPct val="0"/>
              </a:spcAft>
              <a:defRPr sz="1000" kern="1200">
                <a:solidFill>
                  <a:schemeClr val="tx1"/>
                </a:solidFill>
                <a:latin typeface="Times" charset="0"/>
                <a:ea typeface="Osaka" charset="-128"/>
                <a:cs typeface="Osaka" charset="-128"/>
              </a:defRPr>
            </a:lvl2pPr>
            <a:lvl3pPr marL="914400" algn="l" rtl="0" eaLnBrk="0" fontAlgn="base" hangingPunct="0">
              <a:spcBef>
                <a:spcPct val="0"/>
              </a:spcBef>
              <a:spcAft>
                <a:spcPct val="0"/>
              </a:spcAft>
              <a:defRPr sz="1000" kern="1200">
                <a:solidFill>
                  <a:schemeClr val="tx1"/>
                </a:solidFill>
                <a:latin typeface="Times" charset="0"/>
                <a:ea typeface="Osaka" charset="-128"/>
                <a:cs typeface="Osaka" charset="-128"/>
              </a:defRPr>
            </a:lvl3pPr>
            <a:lvl4pPr marL="1371600" algn="l" rtl="0" eaLnBrk="0" fontAlgn="base" hangingPunct="0">
              <a:spcBef>
                <a:spcPct val="0"/>
              </a:spcBef>
              <a:spcAft>
                <a:spcPct val="0"/>
              </a:spcAft>
              <a:defRPr sz="1000" kern="1200">
                <a:solidFill>
                  <a:schemeClr val="tx1"/>
                </a:solidFill>
                <a:latin typeface="Times" charset="0"/>
                <a:ea typeface="Osaka" charset="-128"/>
                <a:cs typeface="Osaka" charset="-128"/>
              </a:defRPr>
            </a:lvl4pPr>
            <a:lvl5pPr marL="1828800" algn="l" rtl="0" eaLnBrk="0" fontAlgn="base" hangingPunct="0">
              <a:spcBef>
                <a:spcPct val="0"/>
              </a:spcBef>
              <a:spcAft>
                <a:spcPct val="0"/>
              </a:spcAft>
              <a:defRPr sz="1000" kern="1200">
                <a:solidFill>
                  <a:schemeClr val="tx1"/>
                </a:solidFill>
                <a:latin typeface="Times" charset="0"/>
                <a:ea typeface="Osaka" charset="-128"/>
                <a:cs typeface="Osaka" charset="-128"/>
              </a:defRPr>
            </a:lvl5pPr>
            <a:lvl6pPr marL="2286000" algn="l" defTabSz="914400" rtl="0" eaLnBrk="1" latinLnBrk="0" hangingPunct="1">
              <a:defRPr sz="1000" kern="1200">
                <a:solidFill>
                  <a:schemeClr val="tx1"/>
                </a:solidFill>
                <a:latin typeface="Times" charset="0"/>
                <a:ea typeface="Osaka" charset="-128"/>
                <a:cs typeface="Osaka" charset="-128"/>
              </a:defRPr>
            </a:lvl6pPr>
            <a:lvl7pPr marL="2743200" algn="l" defTabSz="914400" rtl="0" eaLnBrk="1" latinLnBrk="0" hangingPunct="1">
              <a:defRPr sz="1000" kern="1200">
                <a:solidFill>
                  <a:schemeClr val="tx1"/>
                </a:solidFill>
                <a:latin typeface="Times" charset="0"/>
                <a:ea typeface="Osaka" charset="-128"/>
                <a:cs typeface="Osaka" charset="-128"/>
              </a:defRPr>
            </a:lvl7pPr>
            <a:lvl8pPr marL="3200400" algn="l" defTabSz="914400" rtl="0" eaLnBrk="1" latinLnBrk="0" hangingPunct="1">
              <a:defRPr sz="1000" kern="1200">
                <a:solidFill>
                  <a:schemeClr val="tx1"/>
                </a:solidFill>
                <a:latin typeface="Times" charset="0"/>
                <a:ea typeface="Osaka" charset="-128"/>
                <a:cs typeface="Osaka" charset="-128"/>
              </a:defRPr>
            </a:lvl8pPr>
            <a:lvl9pPr marL="3657600" algn="l" defTabSz="914400" rtl="0" eaLnBrk="1" latinLnBrk="0" hangingPunct="1">
              <a:defRPr sz="1000" kern="1200">
                <a:solidFill>
                  <a:schemeClr val="tx1"/>
                </a:solidFill>
                <a:latin typeface="Times" charset="0"/>
                <a:ea typeface="Osaka" charset="-128"/>
                <a:cs typeface="Osaka" charset="-128"/>
              </a:defRPr>
            </a:lvl9pPr>
          </a:lstStyle>
          <a:p>
            <a:pPr>
              <a:defRPr/>
            </a:pPr>
            <a:fld id="{B935E924-BC4E-F04B-91AF-0354699DD4CC}" type="slidenum">
              <a:rPr lang="nl-NL" smtClean="0"/>
              <a:pPr>
                <a:defRPr/>
              </a:pPr>
              <a:t>4</a:t>
            </a:fld>
            <a:endParaRPr lang="nl-NL"/>
          </a:p>
        </p:txBody>
      </p:sp>
      <p:pic>
        <p:nvPicPr>
          <p:cNvPr id="3" name="Afbeelding 2">
            <a:extLst>
              <a:ext uri="{FF2B5EF4-FFF2-40B4-BE49-F238E27FC236}">
                <a16:creationId xmlns:a16="http://schemas.microsoft.com/office/drawing/2014/main" id="{725F571F-0C2A-279B-6687-C7368C3D4604}"/>
              </a:ext>
            </a:extLst>
          </p:cNvPr>
          <p:cNvPicPr>
            <a:picLocks noChangeAspect="1"/>
          </p:cNvPicPr>
          <p:nvPr/>
        </p:nvPicPr>
        <p:blipFill>
          <a:blip r:embed="rId3"/>
          <a:stretch>
            <a:fillRect/>
          </a:stretch>
        </p:blipFill>
        <p:spPr>
          <a:xfrm>
            <a:off x="7577492" y="1371923"/>
            <a:ext cx="4320612" cy="2454379"/>
          </a:xfrm>
          <a:prstGeom prst="rect">
            <a:avLst/>
          </a:prstGeom>
        </p:spPr>
      </p:pic>
      <p:cxnSp>
        <p:nvCxnSpPr>
          <p:cNvPr id="9" name="Straight Arrow Connector 8"/>
          <p:cNvCxnSpPr>
            <a:cxnSpLocks/>
          </p:cNvCxnSpPr>
          <p:nvPr/>
        </p:nvCxnSpPr>
        <p:spPr>
          <a:xfrm>
            <a:off x="5758700" y="1572648"/>
            <a:ext cx="254984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F2C57587-FA92-A1A0-DC31-E095B788C470}"/>
              </a:ext>
            </a:extLst>
          </p:cNvPr>
          <p:cNvPicPr>
            <a:picLocks noChangeAspect="1"/>
          </p:cNvPicPr>
          <p:nvPr/>
        </p:nvPicPr>
        <p:blipFill>
          <a:blip r:embed="rId4"/>
          <a:stretch>
            <a:fillRect/>
          </a:stretch>
        </p:blipFill>
        <p:spPr>
          <a:xfrm>
            <a:off x="7648479" y="3745440"/>
            <a:ext cx="4320612" cy="2500194"/>
          </a:xfrm>
          <a:prstGeom prst="rect">
            <a:avLst/>
          </a:prstGeom>
        </p:spPr>
      </p:pic>
      <p:cxnSp>
        <p:nvCxnSpPr>
          <p:cNvPr id="15" name="Gebogen verbindingslijn 14"/>
          <p:cNvCxnSpPr>
            <a:cxnSpLocks/>
          </p:cNvCxnSpPr>
          <p:nvPr/>
        </p:nvCxnSpPr>
        <p:spPr bwMode="auto">
          <a:xfrm>
            <a:off x="5758700" y="2394879"/>
            <a:ext cx="2208470" cy="1538906"/>
          </a:xfrm>
          <a:prstGeom prst="bentConnector3">
            <a:avLst>
              <a:gd name="adj1" fmla="val 50000"/>
            </a:avLst>
          </a:prstGeom>
          <a:ln>
            <a:solidFill>
              <a:schemeClr val="tx1"/>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35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811430" y="315065"/>
            <a:ext cx="8276328" cy="791773"/>
          </a:xfrm>
        </p:spPr>
        <p:txBody>
          <a:bodyPr/>
          <a:lstStyle/>
          <a:p>
            <a:r>
              <a:rPr lang="nl-NL" altLang="x-none"/>
              <a:t>Financiële situatie: de dekkingsgraad </a:t>
            </a:r>
          </a:p>
        </p:txBody>
      </p:sp>
      <p:sp>
        <p:nvSpPr>
          <p:cNvPr id="46082" name="Tijdelijke aanduiding voor dianumm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Times" charset="0"/>
                <a:ea typeface="Osaka" charset="-128"/>
                <a:cs typeface="Osaka" charset="-128"/>
              </a:defRPr>
            </a:lvl1pPr>
            <a:lvl2pPr marL="742653" indent="-285635">
              <a:defRPr sz="1000">
                <a:solidFill>
                  <a:schemeClr val="tx1"/>
                </a:solidFill>
                <a:latin typeface="Times" charset="0"/>
                <a:ea typeface="Osaka" charset="-128"/>
                <a:cs typeface="Osaka" charset="-128"/>
              </a:defRPr>
            </a:lvl2pPr>
            <a:lvl3pPr marL="1142543" indent="-228508">
              <a:defRPr sz="1000">
                <a:solidFill>
                  <a:schemeClr val="tx1"/>
                </a:solidFill>
                <a:latin typeface="Times" charset="0"/>
                <a:ea typeface="Osaka" charset="-128"/>
                <a:cs typeface="Osaka" charset="-128"/>
              </a:defRPr>
            </a:lvl3pPr>
            <a:lvl4pPr marL="1599560" indent="-228508">
              <a:defRPr sz="1000">
                <a:solidFill>
                  <a:schemeClr val="tx1"/>
                </a:solidFill>
                <a:latin typeface="Times" charset="0"/>
                <a:ea typeface="Osaka" charset="-128"/>
                <a:cs typeface="Osaka" charset="-128"/>
              </a:defRPr>
            </a:lvl4pPr>
            <a:lvl5pPr marL="2056577" indent="-228508">
              <a:defRPr sz="1000">
                <a:solidFill>
                  <a:schemeClr val="tx1"/>
                </a:solidFill>
                <a:latin typeface="Times" charset="0"/>
                <a:ea typeface="Osaka" charset="-128"/>
                <a:cs typeface="Osaka" charset="-128"/>
              </a:defRPr>
            </a:lvl5pPr>
            <a:lvl6pPr marL="2513595" indent="-228508" eaLnBrk="0" fontAlgn="base" hangingPunct="0">
              <a:spcBef>
                <a:spcPct val="0"/>
              </a:spcBef>
              <a:spcAft>
                <a:spcPct val="0"/>
              </a:spcAft>
              <a:defRPr sz="1000">
                <a:solidFill>
                  <a:schemeClr val="tx1"/>
                </a:solidFill>
                <a:latin typeface="Times" charset="0"/>
                <a:ea typeface="Osaka" charset="-128"/>
                <a:cs typeface="Osaka" charset="-128"/>
              </a:defRPr>
            </a:lvl6pPr>
            <a:lvl7pPr marL="2970612" indent="-228508" eaLnBrk="0" fontAlgn="base" hangingPunct="0">
              <a:spcBef>
                <a:spcPct val="0"/>
              </a:spcBef>
              <a:spcAft>
                <a:spcPct val="0"/>
              </a:spcAft>
              <a:defRPr sz="1000">
                <a:solidFill>
                  <a:schemeClr val="tx1"/>
                </a:solidFill>
                <a:latin typeface="Times" charset="0"/>
                <a:ea typeface="Osaka" charset="-128"/>
                <a:cs typeface="Osaka" charset="-128"/>
              </a:defRPr>
            </a:lvl7pPr>
            <a:lvl8pPr marL="3427628" indent="-228508" eaLnBrk="0" fontAlgn="base" hangingPunct="0">
              <a:spcBef>
                <a:spcPct val="0"/>
              </a:spcBef>
              <a:spcAft>
                <a:spcPct val="0"/>
              </a:spcAft>
              <a:defRPr sz="1000">
                <a:solidFill>
                  <a:schemeClr val="tx1"/>
                </a:solidFill>
                <a:latin typeface="Times" charset="0"/>
                <a:ea typeface="Osaka" charset="-128"/>
                <a:cs typeface="Osaka" charset="-128"/>
              </a:defRPr>
            </a:lvl8pPr>
            <a:lvl9pPr marL="3884645" indent="-228508" eaLnBrk="0" fontAlgn="base" hangingPunct="0">
              <a:spcBef>
                <a:spcPct val="0"/>
              </a:spcBef>
              <a:spcAft>
                <a:spcPct val="0"/>
              </a:spcAft>
              <a:defRPr sz="1000">
                <a:solidFill>
                  <a:schemeClr val="tx1"/>
                </a:solidFill>
                <a:latin typeface="Times" charset="0"/>
                <a:ea typeface="Osaka" charset="-128"/>
                <a:cs typeface="Osaka" charset="-128"/>
              </a:defRPr>
            </a:lvl9pPr>
          </a:lstStyle>
          <a:p>
            <a:fld id="{9FA9640B-E44D-F044-8C7E-4660FC601A65}" type="slidenum">
              <a:rPr lang="en-US" altLang="x-none" sz="1600">
                <a:solidFill>
                  <a:schemeClr val="bg2"/>
                </a:solidFill>
                <a:latin typeface="Arial" charset="0"/>
              </a:rPr>
              <a:pPr/>
              <a:t>5</a:t>
            </a:fld>
            <a:endParaRPr lang="en-US" altLang="x-none" sz="1600">
              <a:solidFill>
                <a:schemeClr val="bg2"/>
              </a:solidFill>
              <a:latin typeface="Arial" charset="0"/>
            </a:endParaRPr>
          </a:p>
        </p:txBody>
      </p:sp>
      <p:sp>
        <p:nvSpPr>
          <p:cNvPr id="46083" name="AutoShape 8"/>
          <p:cNvSpPr>
            <a:spLocks noChangeArrowheads="1"/>
          </p:cNvSpPr>
          <p:nvPr/>
        </p:nvSpPr>
        <p:spPr bwMode="auto">
          <a:xfrm>
            <a:off x="811430" y="4259651"/>
            <a:ext cx="4317464" cy="82826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12" tIns="35982" rIns="89955" bIns="35982" anchor="ctr"/>
          <a:lstStyle>
            <a:lvl1pPr>
              <a:defRPr sz="1000">
                <a:solidFill>
                  <a:schemeClr val="tx1"/>
                </a:solidFill>
                <a:latin typeface="Times" charset="0"/>
                <a:ea typeface="Osaka" charset="-128"/>
                <a:cs typeface="Osaka" charset="-128"/>
              </a:defRPr>
            </a:lvl1pPr>
            <a:lvl2pPr marL="742950" indent="-285750">
              <a:defRPr sz="1000">
                <a:solidFill>
                  <a:schemeClr val="tx1"/>
                </a:solidFill>
                <a:latin typeface="Times" charset="0"/>
                <a:ea typeface="Osaka" charset="-128"/>
                <a:cs typeface="Osaka" charset="-128"/>
              </a:defRPr>
            </a:lvl2pPr>
            <a:lvl3pPr marL="1143000" indent="-228600">
              <a:defRPr sz="1000">
                <a:solidFill>
                  <a:schemeClr val="tx1"/>
                </a:solidFill>
                <a:latin typeface="Times" charset="0"/>
                <a:ea typeface="Osaka" charset="-128"/>
                <a:cs typeface="Osaka" charset="-128"/>
              </a:defRPr>
            </a:lvl3pPr>
            <a:lvl4pPr marL="1600200" indent="-228600">
              <a:defRPr sz="1000">
                <a:solidFill>
                  <a:schemeClr val="tx1"/>
                </a:solidFill>
                <a:latin typeface="Times" charset="0"/>
                <a:ea typeface="Osaka" charset="-128"/>
                <a:cs typeface="Osaka" charset="-128"/>
              </a:defRPr>
            </a:lvl4pPr>
            <a:lvl5pPr marL="2057400" indent="-228600">
              <a:defRPr sz="1000">
                <a:solidFill>
                  <a:schemeClr val="tx1"/>
                </a:solidFill>
                <a:latin typeface="Times" charset="0"/>
                <a:ea typeface="Osaka" charset="-128"/>
                <a:cs typeface="Osaka" charset="-128"/>
              </a:defRPr>
            </a:lvl5pPr>
            <a:lvl6pPr marL="2514600" indent="-228600" eaLnBrk="0" fontAlgn="base" hangingPunct="0">
              <a:spcBef>
                <a:spcPct val="0"/>
              </a:spcBef>
              <a:spcAft>
                <a:spcPct val="0"/>
              </a:spcAft>
              <a:defRPr sz="1000">
                <a:solidFill>
                  <a:schemeClr val="tx1"/>
                </a:solidFill>
                <a:latin typeface="Times" charset="0"/>
                <a:ea typeface="Osaka" charset="-128"/>
                <a:cs typeface="Osaka" charset="-128"/>
              </a:defRPr>
            </a:lvl6pPr>
            <a:lvl7pPr marL="2971800" indent="-228600" eaLnBrk="0" fontAlgn="base" hangingPunct="0">
              <a:spcBef>
                <a:spcPct val="0"/>
              </a:spcBef>
              <a:spcAft>
                <a:spcPct val="0"/>
              </a:spcAft>
              <a:defRPr sz="1000">
                <a:solidFill>
                  <a:schemeClr val="tx1"/>
                </a:solidFill>
                <a:latin typeface="Times" charset="0"/>
                <a:ea typeface="Osaka" charset="-128"/>
                <a:cs typeface="Osaka" charset="-128"/>
              </a:defRPr>
            </a:lvl7pPr>
            <a:lvl8pPr marL="3429000" indent="-228600" eaLnBrk="0" fontAlgn="base" hangingPunct="0">
              <a:spcBef>
                <a:spcPct val="0"/>
              </a:spcBef>
              <a:spcAft>
                <a:spcPct val="0"/>
              </a:spcAft>
              <a:defRPr sz="1000">
                <a:solidFill>
                  <a:schemeClr val="tx1"/>
                </a:solidFill>
                <a:latin typeface="Times" charset="0"/>
                <a:ea typeface="Osaka" charset="-128"/>
                <a:cs typeface="Osaka" charset="-128"/>
              </a:defRPr>
            </a:lvl8pPr>
            <a:lvl9pPr marL="3886200" indent="-228600" eaLnBrk="0" fontAlgn="base" hangingPunct="0">
              <a:spcBef>
                <a:spcPct val="0"/>
              </a:spcBef>
              <a:spcAft>
                <a:spcPct val="0"/>
              </a:spcAft>
              <a:defRPr sz="1000">
                <a:solidFill>
                  <a:schemeClr val="tx1"/>
                </a:solidFill>
                <a:latin typeface="Times" charset="0"/>
                <a:ea typeface="Osaka" charset="-128"/>
                <a:cs typeface="Osaka" charset="-128"/>
              </a:defRPr>
            </a:lvl9pPr>
          </a:lstStyle>
          <a:p>
            <a:r>
              <a:rPr lang="nl-NL" altLang="x-none" sz="1600">
                <a:solidFill>
                  <a:srgbClr val="FFFFFF"/>
                </a:solidFill>
                <a:latin typeface="Arial" charset="0"/>
              </a:rPr>
              <a:t>Dekkingsgraad   =      </a:t>
            </a:r>
            <a:r>
              <a:rPr lang="nl-NL" altLang="x-none" sz="1600" u="sng">
                <a:solidFill>
                  <a:srgbClr val="FFFFFF"/>
                </a:solidFill>
                <a:latin typeface="Arial" charset="0"/>
              </a:rPr>
              <a:t> Belegd vermogen </a:t>
            </a:r>
          </a:p>
          <a:p>
            <a:r>
              <a:rPr lang="nl-NL" altLang="x-none" sz="1600">
                <a:solidFill>
                  <a:srgbClr val="FFFFFF"/>
                </a:solidFill>
                <a:latin typeface="Arial" charset="0"/>
              </a:rPr>
              <a:t>                               Pensioenverplichtingen</a:t>
            </a:r>
          </a:p>
        </p:txBody>
      </p:sp>
      <p:graphicFrame>
        <p:nvGraphicFramePr>
          <p:cNvPr id="11" name="Table 10"/>
          <p:cNvGraphicFramePr>
            <a:graphicFrameLocks noGrp="1"/>
          </p:cNvGraphicFramePr>
          <p:nvPr>
            <p:extLst>
              <p:ext uri="{D42A27DB-BD31-4B8C-83A1-F6EECF244321}">
                <p14:modId xmlns:p14="http://schemas.microsoft.com/office/powerpoint/2010/main" val="189907218"/>
              </p:ext>
            </p:extLst>
          </p:nvPr>
        </p:nvGraphicFramePr>
        <p:xfrm>
          <a:off x="392240" y="1338931"/>
          <a:ext cx="11405932" cy="1950733"/>
        </p:xfrm>
        <a:graphic>
          <a:graphicData uri="http://schemas.openxmlformats.org/drawingml/2006/table">
            <a:tbl>
              <a:tblPr firstRow="1" bandRow="1">
                <a:tableStyleId>{7E9639D4-E3E2-4D34-9284-5A2195B3D0D7}</a:tableStyleId>
              </a:tblPr>
              <a:tblGrid>
                <a:gridCol w="2040888">
                  <a:extLst>
                    <a:ext uri="{9D8B030D-6E8A-4147-A177-3AD203B41FA5}">
                      <a16:colId xmlns:a16="http://schemas.microsoft.com/office/drawing/2014/main" val="20000"/>
                    </a:ext>
                  </a:extLst>
                </a:gridCol>
                <a:gridCol w="894272">
                  <a:extLst>
                    <a:ext uri="{9D8B030D-6E8A-4147-A177-3AD203B41FA5}">
                      <a16:colId xmlns:a16="http://schemas.microsoft.com/office/drawing/2014/main" val="20001"/>
                    </a:ext>
                  </a:extLst>
                </a:gridCol>
                <a:gridCol w="914400">
                  <a:extLst>
                    <a:ext uri="{9D8B030D-6E8A-4147-A177-3AD203B41FA5}">
                      <a16:colId xmlns:a16="http://schemas.microsoft.com/office/drawing/2014/main" val="20003"/>
                    </a:ext>
                  </a:extLst>
                </a:gridCol>
                <a:gridCol w="933450">
                  <a:extLst>
                    <a:ext uri="{9D8B030D-6E8A-4147-A177-3AD203B41FA5}">
                      <a16:colId xmlns:a16="http://schemas.microsoft.com/office/drawing/2014/main" val="2931949739"/>
                    </a:ext>
                  </a:extLst>
                </a:gridCol>
                <a:gridCol w="958850">
                  <a:extLst>
                    <a:ext uri="{9D8B030D-6E8A-4147-A177-3AD203B41FA5}">
                      <a16:colId xmlns:a16="http://schemas.microsoft.com/office/drawing/2014/main" val="3264419637"/>
                    </a:ext>
                  </a:extLst>
                </a:gridCol>
                <a:gridCol w="977900">
                  <a:extLst>
                    <a:ext uri="{9D8B030D-6E8A-4147-A177-3AD203B41FA5}">
                      <a16:colId xmlns:a16="http://schemas.microsoft.com/office/drawing/2014/main" val="3597317974"/>
                    </a:ext>
                  </a:extLst>
                </a:gridCol>
                <a:gridCol w="965200">
                  <a:extLst>
                    <a:ext uri="{9D8B030D-6E8A-4147-A177-3AD203B41FA5}">
                      <a16:colId xmlns:a16="http://schemas.microsoft.com/office/drawing/2014/main" val="2522114872"/>
                    </a:ext>
                  </a:extLst>
                </a:gridCol>
                <a:gridCol w="920750">
                  <a:extLst>
                    <a:ext uri="{9D8B030D-6E8A-4147-A177-3AD203B41FA5}">
                      <a16:colId xmlns:a16="http://schemas.microsoft.com/office/drawing/2014/main" val="924383317"/>
                    </a:ext>
                  </a:extLst>
                </a:gridCol>
                <a:gridCol w="866312">
                  <a:extLst>
                    <a:ext uri="{9D8B030D-6E8A-4147-A177-3AD203B41FA5}">
                      <a16:colId xmlns:a16="http://schemas.microsoft.com/office/drawing/2014/main" val="1370372699"/>
                    </a:ext>
                  </a:extLst>
                </a:gridCol>
                <a:gridCol w="966955">
                  <a:extLst>
                    <a:ext uri="{9D8B030D-6E8A-4147-A177-3AD203B41FA5}">
                      <a16:colId xmlns:a16="http://schemas.microsoft.com/office/drawing/2014/main" val="2377212686"/>
                    </a:ext>
                  </a:extLst>
                </a:gridCol>
                <a:gridCol w="966955">
                  <a:extLst>
                    <a:ext uri="{9D8B030D-6E8A-4147-A177-3AD203B41FA5}">
                      <a16:colId xmlns:a16="http://schemas.microsoft.com/office/drawing/2014/main" val="1045823596"/>
                    </a:ext>
                  </a:extLst>
                </a:gridCol>
              </a:tblGrid>
              <a:tr h="287988">
                <a:tc>
                  <a:txBody>
                    <a:bodyPr/>
                    <a:lstStyle/>
                    <a:p>
                      <a:r>
                        <a:rPr lang="nl-NL" sz="1400" i="0"/>
                        <a:t>bedragen in € </a:t>
                      </a:r>
                      <a:r>
                        <a:rPr lang="nl-NL" sz="1400" i="0" err="1"/>
                        <a:t>mld</a:t>
                      </a:r>
                      <a:endParaRPr lang="en-US" sz="1400" i="0"/>
                    </a:p>
                  </a:txBody>
                  <a:tcPr marL="89951" marR="89951" marT="35998" marB="35998">
                    <a:lnR w="12700" cap="flat" cmpd="sng" algn="ctr">
                      <a:solidFill>
                        <a:schemeClr val="bg2"/>
                      </a:solidFill>
                      <a:prstDash val="solid"/>
                      <a:round/>
                      <a:headEnd type="none" w="med" len="med"/>
                      <a:tailEnd type="none" w="med" len="med"/>
                    </a:lnR>
                  </a:tcPr>
                </a:tc>
                <a:tc>
                  <a:txBody>
                    <a:bodyPr/>
                    <a:lstStyle/>
                    <a:p>
                      <a:pPr algn="ctr"/>
                      <a:r>
                        <a:rPr lang="nl-NL" sz="1400" i="0"/>
                        <a:t>eind 2007</a:t>
                      </a:r>
                      <a:endParaRPr lang="en-US" sz="1400" i="0"/>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r>
                        <a:rPr lang="nl-NL" sz="1400" i="0"/>
                        <a:t> eind 2008</a:t>
                      </a:r>
                      <a:endParaRPr lang="en-US" sz="1400" i="0"/>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r>
                        <a:rPr lang="nl-NL" sz="1400" i="0"/>
                        <a:t>eind 2014</a:t>
                      </a:r>
                      <a:endParaRPr lang="en-US" sz="1400" i="0"/>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a:t>eind 2015</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eind 2018</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eind 2019</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a:t>eind 2020</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a:t>eind 2021</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eind</a:t>
                      </a:r>
                    </a:p>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2022</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okt</a:t>
                      </a:r>
                    </a:p>
                    <a:p>
                      <a:pPr marL="0" marR="0" indent="0" algn="ctr" defTabSz="816485" rtl="0" eaLnBrk="1" fontAlgn="auto" latinLnBrk="0" hangingPunct="1">
                        <a:lnSpc>
                          <a:spcPct val="100000"/>
                        </a:lnSpc>
                        <a:spcBef>
                          <a:spcPts val="0"/>
                        </a:spcBef>
                        <a:spcAft>
                          <a:spcPts val="0"/>
                        </a:spcAft>
                        <a:buClrTx/>
                        <a:buSzTx/>
                        <a:buFontTx/>
                        <a:buNone/>
                        <a:tabLst/>
                        <a:defRPr/>
                      </a:pPr>
                      <a:r>
                        <a:rPr lang="nl-NL" sz="1400" i="0" dirty="0"/>
                        <a:t>2023</a:t>
                      </a:r>
                    </a:p>
                  </a:txBody>
                  <a:tcPr marL="89951" marR="89951" marT="35998" marB="3599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0000"/>
                  </a:ext>
                </a:extLst>
              </a:tr>
              <a:tr h="287988">
                <a:tc>
                  <a:txBody>
                    <a:bodyPr/>
                    <a:lstStyle/>
                    <a:p>
                      <a:r>
                        <a:rPr lang="nl-NL" sz="1400"/>
                        <a:t>belegd vermogen</a:t>
                      </a:r>
                      <a:endParaRPr lang="en-US" sz="1400"/>
                    </a:p>
                  </a:txBody>
                  <a:tcPr marL="89951" marR="89951" marT="35998" marB="3599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217</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173</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344</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351</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399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465</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a:t>495</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a:t>550</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459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449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0065">
                <a:tc>
                  <a:txBody>
                    <a:bodyPr/>
                    <a:lstStyle/>
                    <a:p>
                      <a:r>
                        <a:rPr lang="nl-NL" sz="1400"/>
                        <a:t>pensioenverplichtingen</a:t>
                      </a:r>
                      <a:endParaRPr lang="en-US" sz="1400"/>
                    </a:p>
                  </a:txBody>
                  <a:tcPr marL="89951" marR="89951" marT="35998" marB="3599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155</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193</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340</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362</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411</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a:t>476</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530</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499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414</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en-US" sz="1400" dirty="0"/>
                        <a:t>385</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7988">
                <a:tc>
                  <a:txBody>
                    <a:bodyPr/>
                    <a:lstStyle/>
                    <a:p>
                      <a:r>
                        <a:rPr lang="nl-NL" sz="1400"/>
                        <a:t>actuele dekkingsgraad</a:t>
                      </a:r>
                      <a:endParaRPr lang="en-US" sz="1400"/>
                    </a:p>
                  </a:txBody>
                  <a:tcPr marL="89951" marR="89951" marT="35998" marB="3599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140%</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90%</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101%</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nl-NL" sz="1400"/>
                        <a:t>97%</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t>97%</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a:t>98%</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t>93%</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t>110%</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t>111%</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t>117%</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7988">
                <a:tc>
                  <a:txBody>
                    <a:bodyPr/>
                    <a:lstStyle/>
                    <a:p>
                      <a:r>
                        <a:rPr lang="nl-NL" sz="1400"/>
                        <a:t>beleidsdekkingsgraad</a:t>
                      </a:r>
                      <a:endParaRPr lang="en-US" sz="1400"/>
                    </a:p>
                  </a:txBody>
                  <a:tcPr marL="89951" marR="89951" marT="35998" marB="35998">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105%</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nl-NL" sz="1400"/>
                        <a:t>99%</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dirty="0"/>
                        <a:t>104%</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a:t>96%</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a:t>88%</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dirty="0"/>
                        <a:t>103%</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dirty="0"/>
                        <a:t>119%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400" dirty="0"/>
                        <a:t>114%</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287988">
                <a:tc>
                  <a:txBody>
                    <a:bodyPr/>
                    <a:lstStyle/>
                    <a:p>
                      <a:r>
                        <a:rPr lang="nl-NL" sz="1400" dirty="0"/>
                        <a:t>rekenrente (UFR)</a:t>
                      </a:r>
                      <a:endParaRPr lang="en-US" sz="1400" dirty="0"/>
                    </a:p>
                  </a:txBody>
                  <a:tcPr marL="89951" marR="89951" marT="35998" marB="35998">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4,85%</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3,57%</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2,7%</a:t>
                      </a:r>
                      <a:endParaRPr lang="en-US" sz="1400"/>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1,67%</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dirty="0"/>
                        <a:t>1,39%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0,74%</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0,19%</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a:t>0,57%</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dirty="0"/>
                        <a:t>2,56%</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816485" rtl="0" eaLnBrk="1" fontAlgn="auto" latinLnBrk="0" hangingPunct="1">
                        <a:lnSpc>
                          <a:spcPct val="100000"/>
                        </a:lnSpc>
                        <a:spcBef>
                          <a:spcPts val="0"/>
                        </a:spcBef>
                        <a:spcAft>
                          <a:spcPts val="0"/>
                        </a:spcAft>
                        <a:buClrTx/>
                        <a:buSzTx/>
                        <a:buFontTx/>
                        <a:buNone/>
                        <a:tabLst/>
                        <a:defRPr/>
                      </a:pPr>
                      <a:r>
                        <a:rPr lang="nl-NL" sz="1400" dirty="0"/>
                        <a:t>3,12%</a:t>
                      </a:r>
                    </a:p>
                  </a:txBody>
                  <a:tcPr marL="89951" marR="89951" marT="35998" marB="359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bl>
          </a:graphicData>
        </a:graphic>
      </p:graphicFrame>
      <p:sp>
        <p:nvSpPr>
          <p:cNvPr id="16" name="Rounded Rectangle 15"/>
          <p:cNvSpPr/>
          <p:nvPr/>
        </p:nvSpPr>
        <p:spPr bwMode="gray">
          <a:xfrm>
            <a:off x="3297820" y="3355220"/>
            <a:ext cx="1439155" cy="720370"/>
          </a:xfrm>
          <a:prstGeom prst="roundRect">
            <a:avLst/>
          </a:prstGeom>
          <a:solidFill>
            <a:schemeClr val="accent2"/>
          </a:solidFill>
          <a:ln>
            <a:noFill/>
            <a:headEnd/>
            <a:tailEnd/>
          </a:ln>
          <a:effectLst/>
        </p:spPr>
        <p:style>
          <a:lnRef idx="1">
            <a:schemeClr val="dk1"/>
          </a:lnRef>
          <a:fillRef idx="3">
            <a:schemeClr val="dk1"/>
          </a:fillRef>
          <a:effectRef idx="2">
            <a:schemeClr val="dk1"/>
          </a:effectRef>
          <a:fontRef idx="minor">
            <a:schemeClr val="lt1"/>
          </a:fontRef>
        </p:style>
        <p:txBody>
          <a:bodyPr lIns="79162" tIns="40055" rIns="80108" bIns="40055" anchor="ctr"/>
          <a:lstStyle/>
          <a:p>
            <a:pPr algn="ctr">
              <a:defRPr/>
            </a:pPr>
            <a:r>
              <a:rPr lang="nl-NL" sz="1600">
                <a:solidFill>
                  <a:srgbClr val="FFFFFF"/>
                </a:solidFill>
                <a:ea typeface="Arial" charset="0"/>
                <a:cs typeface="Arial" charset="0"/>
              </a:rPr>
              <a:t>Rendement</a:t>
            </a:r>
          </a:p>
        </p:txBody>
      </p:sp>
      <p:sp>
        <p:nvSpPr>
          <p:cNvPr id="17" name="Merge 16"/>
          <p:cNvSpPr/>
          <p:nvPr/>
        </p:nvSpPr>
        <p:spPr>
          <a:xfrm>
            <a:off x="3586604" y="4075590"/>
            <a:ext cx="358598" cy="179299"/>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55" anchor="ctr"/>
          <a:lstStyle/>
          <a:p>
            <a:pPr algn="ctr">
              <a:defRPr/>
            </a:pPr>
            <a:endParaRPr lang="en-US"/>
          </a:p>
        </p:txBody>
      </p:sp>
      <p:sp>
        <p:nvSpPr>
          <p:cNvPr id="19" name="Rounded Rectangle 18"/>
          <p:cNvSpPr/>
          <p:nvPr/>
        </p:nvSpPr>
        <p:spPr bwMode="gray">
          <a:xfrm>
            <a:off x="2134755" y="5273562"/>
            <a:ext cx="1440740" cy="718784"/>
          </a:xfrm>
          <a:prstGeom prst="roundRect">
            <a:avLst/>
          </a:prstGeom>
          <a:solidFill>
            <a:schemeClr val="accent2"/>
          </a:solidFill>
          <a:ln>
            <a:noFill/>
            <a:headEnd/>
            <a:tailEnd/>
          </a:ln>
          <a:effectLst/>
        </p:spPr>
        <p:style>
          <a:lnRef idx="1">
            <a:schemeClr val="dk1"/>
          </a:lnRef>
          <a:fillRef idx="3">
            <a:schemeClr val="dk1"/>
          </a:fillRef>
          <a:effectRef idx="2">
            <a:schemeClr val="dk1"/>
          </a:effectRef>
          <a:fontRef idx="minor">
            <a:schemeClr val="lt1"/>
          </a:fontRef>
        </p:style>
        <p:txBody>
          <a:bodyPr lIns="79162" tIns="40055" rIns="80108" bIns="40055" anchor="ctr"/>
          <a:lstStyle/>
          <a:p>
            <a:pPr algn="ctr">
              <a:defRPr/>
            </a:pPr>
            <a:r>
              <a:rPr lang="nl-NL" sz="1600">
                <a:solidFill>
                  <a:srgbClr val="FFFFFF"/>
                </a:solidFill>
                <a:ea typeface="Arial" charset="0"/>
                <a:cs typeface="Arial" charset="0"/>
              </a:rPr>
              <a:t>Rekenrente</a:t>
            </a:r>
          </a:p>
        </p:txBody>
      </p:sp>
      <p:sp>
        <p:nvSpPr>
          <p:cNvPr id="20" name="Merge 19"/>
          <p:cNvSpPr/>
          <p:nvPr/>
        </p:nvSpPr>
        <p:spPr>
          <a:xfrm flipV="1">
            <a:off x="2423539" y="5108544"/>
            <a:ext cx="360186" cy="179300"/>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55" anchor="ctr"/>
          <a:lstStyle/>
          <a:p>
            <a:pPr algn="ctr">
              <a:defRPr/>
            </a:pPr>
            <a:endParaRPr lang="en-US"/>
          </a:p>
        </p:txBody>
      </p:sp>
      <p:sp>
        <p:nvSpPr>
          <p:cNvPr id="21" name="Rounded Rectangle 20"/>
          <p:cNvSpPr/>
          <p:nvPr/>
        </p:nvSpPr>
        <p:spPr bwMode="gray">
          <a:xfrm>
            <a:off x="3689741" y="5273562"/>
            <a:ext cx="1439156" cy="718784"/>
          </a:xfrm>
          <a:prstGeom prst="roundRect">
            <a:avLst/>
          </a:prstGeom>
          <a:solidFill>
            <a:schemeClr val="accent2"/>
          </a:solidFill>
          <a:ln>
            <a:noFill/>
            <a:headEnd/>
            <a:tailEnd/>
          </a:ln>
          <a:effectLst/>
        </p:spPr>
        <p:style>
          <a:lnRef idx="1">
            <a:schemeClr val="dk1"/>
          </a:lnRef>
          <a:fillRef idx="3">
            <a:schemeClr val="dk1"/>
          </a:fillRef>
          <a:effectRef idx="2">
            <a:schemeClr val="dk1"/>
          </a:effectRef>
          <a:fontRef idx="minor">
            <a:schemeClr val="lt1"/>
          </a:fontRef>
        </p:style>
        <p:txBody>
          <a:bodyPr lIns="79162" tIns="40055" rIns="80108" bIns="40055" anchor="ctr"/>
          <a:lstStyle/>
          <a:p>
            <a:pPr algn="ctr">
              <a:defRPr/>
            </a:pPr>
            <a:r>
              <a:rPr lang="nl-NL" sz="1600" err="1">
                <a:solidFill>
                  <a:srgbClr val="FFFFFF"/>
                </a:solidFill>
                <a:ea typeface="Arial" charset="0"/>
                <a:cs typeface="Arial" charset="0"/>
              </a:rPr>
              <a:t>Levens-verwachting</a:t>
            </a:r>
            <a:endParaRPr lang="nl-NL" sz="1600">
              <a:solidFill>
                <a:srgbClr val="FFFFFF"/>
              </a:solidFill>
              <a:ea typeface="Arial" charset="0"/>
              <a:cs typeface="Arial" charset="0"/>
            </a:endParaRPr>
          </a:p>
        </p:txBody>
      </p:sp>
      <p:sp>
        <p:nvSpPr>
          <p:cNvPr id="22" name="Merge 21"/>
          <p:cNvSpPr/>
          <p:nvPr/>
        </p:nvSpPr>
        <p:spPr>
          <a:xfrm flipV="1">
            <a:off x="4448192" y="5108544"/>
            <a:ext cx="360186" cy="179300"/>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55" anchor="ctr"/>
          <a:lstStyle/>
          <a:p>
            <a:pPr algn="ctr">
              <a:defRPr/>
            </a:pPr>
            <a:endParaRPr lang="en-US"/>
          </a:p>
        </p:txBody>
      </p:sp>
      <p:sp>
        <p:nvSpPr>
          <p:cNvPr id="2" name="Rechthoek 1">
            <a:extLst>
              <a:ext uri="{FF2B5EF4-FFF2-40B4-BE49-F238E27FC236}">
                <a16:creationId xmlns:a16="http://schemas.microsoft.com/office/drawing/2014/main" id="{07ED946A-8163-4224-812A-D8EED0CA3C7A}"/>
              </a:ext>
            </a:extLst>
          </p:cNvPr>
          <p:cNvSpPr/>
          <p:nvPr/>
        </p:nvSpPr>
        <p:spPr>
          <a:xfrm>
            <a:off x="6095207" y="4165238"/>
            <a:ext cx="5613862" cy="922876"/>
          </a:xfrm>
          <a:prstGeom prst="rect">
            <a:avLst/>
          </a:prstGeom>
        </p:spPr>
        <p:txBody>
          <a:bodyPr wrap="square">
            <a:spAutoFit/>
          </a:bodyPr>
          <a:lstStyle/>
          <a:p>
            <a:pPr defTabSz="816158">
              <a:buClr>
                <a:schemeClr val="accent5"/>
              </a:buClr>
              <a:defRPr/>
            </a:pPr>
            <a:r>
              <a:rPr lang="nl-NL" altLang="nl-NL" sz="1800" b="1"/>
              <a:t>Effect van 1% rentemutatie:</a:t>
            </a:r>
          </a:p>
          <a:p>
            <a:pPr defTabSz="816158">
              <a:buFont typeface="Arial" panose="020B0604020202020204" pitchFamily="34" charset="0"/>
              <a:buChar char="►"/>
              <a:defRPr/>
            </a:pPr>
            <a:r>
              <a:rPr lang="nl-NL" altLang="nl-NL" sz="1800"/>
              <a:t>Rentestijging van 1%   =&gt;  dekkingsgraad + 13%</a:t>
            </a:r>
          </a:p>
          <a:p>
            <a:pPr defTabSz="816158">
              <a:buFont typeface="Arial" panose="020B0604020202020204" pitchFamily="34" charset="0"/>
              <a:buChar char="►"/>
              <a:defRPr/>
            </a:pPr>
            <a:r>
              <a:rPr lang="nl-NL" altLang="nl-NL" sz="1800"/>
              <a:t>Rentedaling  van  1%   =&gt;  dekkingsgraad  - 13%</a:t>
            </a:r>
          </a:p>
        </p:txBody>
      </p:sp>
      <p:sp>
        <p:nvSpPr>
          <p:cNvPr id="4" name="Ovaal 3">
            <a:extLst>
              <a:ext uri="{FF2B5EF4-FFF2-40B4-BE49-F238E27FC236}">
                <a16:creationId xmlns:a16="http://schemas.microsoft.com/office/drawing/2014/main" id="{8649F274-0B4F-4F0F-A555-B88C95023B58}"/>
              </a:ext>
            </a:extLst>
          </p:cNvPr>
          <p:cNvSpPr/>
          <p:nvPr/>
        </p:nvSpPr>
        <p:spPr>
          <a:xfrm>
            <a:off x="2352382" y="2354356"/>
            <a:ext cx="1943513" cy="431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24ECC58A-4D84-4D8A-8479-142CE1DFE459}"/>
              </a:ext>
            </a:extLst>
          </p:cNvPr>
          <p:cNvSpPr/>
          <p:nvPr/>
        </p:nvSpPr>
        <p:spPr>
          <a:xfrm>
            <a:off x="4227564" y="2668359"/>
            <a:ext cx="1943513" cy="355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5DD35A61-2938-CA55-245F-647125666709}"/>
              </a:ext>
            </a:extLst>
          </p:cNvPr>
          <p:cNvSpPr/>
          <p:nvPr/>
        </p:nvSpPr>
        <p:spPr>
          <a:xfrm>
            <a:off x="8902138" y="1816337"/>
            <a:ext cx="1943513" cy="6276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37494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bwMode="gray">
          <a:xfrm>
            <a:off x="809895" y="313273"/>
            <a:ext cx="10258664" cy="792183"/>
          </a:xfrm>
        </p:spPr>
        <p:txBody>
          <a:bodyPr anchor="ctr">
            <a:normAutofit/>
          </a:bodyPr>
          <a:lstStyle/>
          <a:p>
            <a:r>
              <a:rPr lang="nl-NL" altLang="x-none" dirty="0"/>
              <a:t>Ontwikkeling actuele dekkingsgraad en rente 2005 - 2023</a:t>
            </a:r>
            <a:endParaRPr lang="nl-NL" altLang="x-none"/>
          </a:p>
        </p:txBody>
      </p:sp>
      <p:sp>
        <p:nvSpPr>
          <p:cNvPr id="44034" name="Tijdelijke aanduiding voor dianummer 3" hidden="1"/>
          <p:cNvSpPr>
            <a:spLocks noGrp="1"/>
          </p:cNvSpPr>
          <p:nvPr>
            <p:ph type="sldNum" sz="quarter" idx="4294967295"/>
          </p:nvPr>
        </p:nvSpPr>
        <p:spPr bwMode="gray">
          <a:xfrm>
            <a:off x="360000" y="6501600"/>
            <a:ext cx="720000" cy="28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normAutofit/>
          </a:bodyPr>
          <a:lstStyle>
            <a:lvl1pPr>
              <a:defRPr sz="1000">
                <a:solidFill>
                  <a:schemeClr val="tx1"/>
                </a:solidFill>
                <a:latin typeface="Times" charset="0"/>
                <a:ea typeface="Osaka" charset="-128"/>
                <a:cs typeface="Osaka" charset="-128"/>
              </a:defRPr>
            </a:lvl1pPr>
            <a:lvl2pPr marL="742876" indent="-285721">
              <a:defRPr sz="1000">
                <a:solidFill>
                  <a:schemeClr val="tx1"/>
                </a:solidFill>
                <a:latin typeface="Times" charset="0"/>
                <a:ea typeface="Osaka" charset="-128"/>
                <a:cs typeface="Osaka" charset="-128"/>
              </a:defRPr>
            </a:lvl2pPr>
            <a:lvl3pPr marL="1142886" indent="-228577">
              <a:defRPr sz="1000">
                <a:solidFill>
                  <a:schemeClr val="tx1"/>
                </a:solidFill>
                <a:latin typeface="Times" charset="0"/>
                <a:ea typeface="Osaka" charset="-128"/>
                <a:cs typeface="Osaka" charset="-128"/>
              </a:defRPr>
            </a:lvl3pPr>
            <a:lvl4pPr marL="1600040" indent="-228577">
              <a:defRPr sz="1000">
                <a:solidFill>
                  <a:schemeClr val="tx1"/>
                </a:solidFill>
                <a:latin typeface="Times" charset="0"/>
                <a:ea typeface="Osaka" charset="-128"/>
                <a:cs typeface="Osaka" charset="-128"/>
              </a:defRPr>
            </a:lvl4pPr>
            <a:lvl5pPr marL="2057194" indent="-228577">
              <a:defRPr sz="1000">
                <a:solidFill>
                  <a:schemeClr val="tx1"/>
                </a:solidFill>
                <a:latin typeface="Times" charset="0"/>
                <a:ea typeface="Osaka" charset="-128"/>
                <a:cs typeface="Osaka" charset="-128"/>
              </a:defRPr>
            </a:lvl5pPr>
            <a:lvl6pPr marL="2514349" indent="-228577" eaLnBrk="0" fontAlgn="base" hangingPunct="0">
              <a:spcBef>
                <a:spcPct val="0"/>
              </a:spcBef>
              <a:spcAft>
                <a:spcPct val="0"/>
              </a:spcAft>
              <a:defRPr sz="1000">
                <a:solidFill>
                  <a:schemeClr val="tx1"/>
                </a:solidFill>
                <a:latin typeface="Times" charset="0"/>
                <a:ea typeface="Osaka" charset="-128"/>
                <a:cs typeface="Osaka" charset="-128"/>
              </a:defRPr>
            </a:lvl6pPr>
            <a:lvl7pPr marL="2971503" indent="-228577" eaLnBrk="0" fontAlgn="base" hangingPunct="0">
              <a:spcBef>
                <a:spcPct val="0"/>
              </a:spcBef>
              <a:spcAft>
                <a:spcPct val="0"/>
              </a:spcAft>
              <a:defRPr sz="1000">
                <a:solidFill>
                  <a:schemeClr val="tx1"/>
                </a:solidFill>
                <a:latin typeface="Times" charset="0"/>
                <a:ea typeface="Osaka" charset="-128"/>
                <a:cs typeface="Osaka" charset="-128"/>
              </a:defRPr>
            </a:lvl7pPr>
            <a:lvl8pPr marL="3428657" indent="-228577" eaLnBrk="0" fontAlgn="base" hangingPunct="0">
              <a:spcBef>
                <a:spcPct val="0"/>
              </a:spcBef>
              <a:spcAft>
                <a:spcPct val="0"/>
              </a:spcAft>
              <a:defRPr sz="1000">
                <a:solidFill>
                  <a:schemeClr val="tx1"/>
                </a:solidFill>
                <a:latin typeface="Times" charset="0"/>
                <a:ea typeface="Osaka" charset="-128"/>
                <a:cs typeface="Osaka" charset="-128"/>
              </a:defRPr>
            </a:lvl8pPr>
            <a:lvl9pPr marL="3885811" indent="-228577" eaLnBrk="0" fontAlgn="base" hangingPunct="0">
              <a:spcBef>
                <a:spcPct val="0"/>
              </a:spcBef>
              <a:spcAft>
                <a:spcPct val="0"/>
              </a:spcAft>
              <a:defRPr sz="1000">
                <a:solidFill>
                  <a:schemeClr val="tx1"/>
                </a:solidFill>
                <a:latin typeface="Times" charset="0"/>
                <a:ea typeface="Osaka" charset="-128"/>
                <a:cs typeface="Osaka" charset="-128"/>
              </a:defRPr>
            </a:lvl9pPr>
          </a:lstStyle>
          <a:p>
            <a:pPr>
              <a:spcAft>
                <a:spcPts val="600"/>
              </a:spcAft>
            </a:pPr>
            <a:fld id="{E5D0DF55-17E6-804C-85BD-4C76CA599989}" type="slidenum">
              <a:rPr lang="en-US" altLang="x-none" sz="1600">
                <a:solidFill>
                  <a:schemeClr val="bg1"/>
                </a:solidFill>
              </a:rPr>
              <a:pPr>
                <a:spcAft>
                  <a:spcPts val="600"/>
                </a:spcAft>
              </a:pPr>
              <a:t>6</a:t>
            </a:fld>
            <a:endParaRPr lang="en-US" altLang="x-none" sz="1600">
              <a:solidFill>
                <a:schemeClr val="bg1"/>
              </a:solidFill>
            </a:endParaRPr>
          </a:p>
        </p:txBody>
      </p:sp>
      <p:pic>
        <p:nvPicPr>
          <p:cNvPr id="2" name="Afbeelding 1">
            <a:extLst>
              <a:ext uri="{FF2B5EF4-FFF2-40B4-BE49-F238E27FC236}">
                <a16:creationId xmlns:a16="http://schemas.microsoft.com/office/drawing/2014/main" id="{6D144201-0ED1-11D0-BEDA-609710213D2D}"/>
              </a:ext>
            </a:extLst>
          </p:cNvPr>
          <p:cNvPicPr>
            <a:picLocks noChangeAspect="1"/>
          </p:cNvPicPr>
          <p:nvPr/>
        </p:nvPicPr>
        <p:blipFill>
          <a:blip r:embed="rId3"/>
          <a:stretch>
            <a:fillRect/>
          </a:stretch>
        </p:blipFill>
        <p:spPr>
          <a:xfrm>
            <a:off x="809895" y="1253386"/>
            <a:ext cx="9540736" cy="4803138"/>
          </a:xfrm>
          <a:prstGeom prst="rect">
            <a:avLst/>
          </a:prstGeom>
        </p:spPr>
      </p:pic>
    </p:spTree>
    <p:extLst>
      <p:ext uri="{BB962C8B-B14F-4D97-AF65-F5344CB8AC3E}">
        <p14:creationId xmlns:p14="http://schemas.microsoft.com/office/powerpoint/2010/main" val="41675208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3B1B06E-15C1-4AAA-B68D-E7D1D8486767}"/>
              </a:ext>
            </a:extLst>
          </p:cNvPr>
          <p:cNvSpPr txBox="1"/>
          <p:nvPr/>
        </p:nvSpPr>
        <p:spPr bwMode="gray">
          <a:xfrm>
            <a:off x="809895" y="313273"/>
            <a:ext cx="10678828" cy="792183"/>
          </a:xfrm>
          <a:prstGeom prst="rect">
            <a:avLst/>
          </a:prstGeom>
        </p:spPr>
        <p:txBody>
          <a:bodyPr vert="horz" lIns="0" tIns="0" rIns="0" bIns="0" rtlCol="0" anchor="ctr">
            <a:normAutofit/>
          </a:bodyPr>
          <a:lstStyle/>
          <a:p>
            <a:pPr>
              <a:spcBef>
                <a:spcPct val="0"/>
              </a:spcBef>
              <a:spcAft>
                <a:spcPts val="600"/>
              </a:spcAft>
            </a:pPr>
            <a:r>
              <a:rPr lang="nl-NL" sz="3000" b="0" kern="1200" baseline="0" dirty="0">
                <a:latin typeface="+mj-lt"/>
                <a:ea typeface="+mj-ea"/>
                <a:cs typeface="+mj-cs"/>
              </a:rPr>
              <a:t>Belangrijke (FTK-) grenzen voor de dekkingsgraad van ABP</a:t>
            </a:r>
          </a:p>
        </p:txBody>
      </p:sp>
      <p:pic>
        <p:nvPicPr>
          <p:cNvPr id="5" name="Afbeelding 4">
            <a:extLst>
              <a:ext uri="{FF2B5EF4-FFF2-40B4-BE49-F238E27FC236}">
                <a16:creationId xmlns:a16="http://schemas.microsoft.com/office/drawing/2014/main" id="{820C1711-4B4D-D46D-226C-0CD11AB4DECD}"/>
              </a:ext>
            </a:extLst>
          </p:cNvPr>
          <p:cNvPicPr>
            <a:picLocks noChangeAspect="1"/>
          </p:cNvPicPr>
          <p:nvPr/>
        </p:nvPicPr>
        <p:blipFill>
          <a:blip r:embed="rId3"/>
          <a:stretch>
            <a:fillRect/>
          </a:stretch>
        </p:blipFill>
        <p:spPr>
          <a:xfrm>
            <a:off x="904317" y="1242428"/>
            <a:ext cx="8356884" cy="4825863"/>
          </a:xfrm>
          <a:prstGeom prst="rect">
            <a:avLst/>
          </a:prstGeom>
          <a:noFill/>
        </p:spPr>
      </p:pic>
      <p:sp>
        <p:nvSpPr>
          <p:cNvPr id="4" name="Tijdelijke aanduiding voor dianummer 3" hidden="1">
            <a:extLst>
              <a:ext uri="{FF2B5EF4-FFF2-40B4-BE49-F238E27FC236}">
                <a16:creationId xmlns:a16="http://schemas.microsoft.com/office/drawing/2014/main" id="{1F8C738D-DA95-4B00-9343-85825DF58712}"/>
              </a:ext>
            </a:extLst>
          </p:cNvPr>
          <p:cNvSpPr>
            <a:spLocks noGrp="1"/>
          </p:cNvSpPr>
          <p:nvPr>
            <p:ph type="sldNum" sz="quarter" idx="10"/>
          </p:nvPr>
        </p:nvSpPr>
        <p:spPr/>
        <p:txBody>
          <a:bodyPr/>
          <a:lstStyle/>
          <a:p>
            <a:pPr>
              <a:spcAft>
                <a:spcPts val="600"/>
              </a:spcAft>
              <a:defRPr/>
            </a:pPr>
            <a:fld id="{78E7A201-D9D8-A443-BE37-0C5C2D3F6B5E}" type="slidenum">
              <a:rPr lang="en-US" smtClean="0"/>
              <a:pPr>
                <a:spcAft>
                  <a:spcPts val="600"/>
                </a:spcAft>
                <a:defRPr/>
              </a:pPr>
              <a:t>7</a:t>
            </a:fld>
            <a:endParaRPr lang="en-US"/>
          </a:p>
        </p:txBody>
      </p:sp>
    </p:spTree>
    <p:extLst>
      <p:ext uri="{BB962C8B-B14F-4D97-AF65-F5344CB8AC3E}">
        <p14:creationId xmlns:p14="http://schemas.microsoft.com/office/powerpoint/2010/main" val="116066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2"/>
          <p:cNvSpPr>
            <a:spLocks noGrp="1"/>
          </p:cNvSpPr>
          <p:nvPr>
            <p:ph type="title"/>
          </p:nvPr>
        </p:nvSpPr>
        <p:spPr>
          <a:xfrm>
            <a:off x="809520" y="313938"/>
            <a:ext cx="10258677" cy="792059"/>
          </a:xfrm>
        </p:spPr>
        <p:txBody>
          <a:bodyPr/>
          <a:lstStyle/>
          <a:p>
            <a:r>
              <a:rPr lang="nl-NL" altLang="x-none" dirty="0"/>
              <a:t>Rendement ABP 1992-2022</a:t>
            </a:r>
          </a:p>
        </p:txBody>
      </p:sp>
      <p:sp>
        <p:nvSpPr>
          <p:cNvPr id="3" name="Tijdelijke aanduiding voor dianummer 2">
            <a:extLst>
              <a:ext uri="{FF2B5EF4-FFF2-40B4-BE49-F238E27FC236}">
                <a16:creationId xmlns:a16="http://schemas.microsoft.com/office/drawing/2014/main" id="{733C2122-BE07-45BB-806E-08DEE0422ECB}"/>
              </a:ext>
            </a:extLst>
          </p:cNvPr>
          <p:cNvSpPr>
            <a:spLocks noGrp="1"/>
          </p:cNvSpPr>
          <p:nvPr>
            <p:ph type="sldNum" sz="quarter" idx="10"/>
          </p:nvPr>
        </p:nvSpPr>
        <p:spPr/>
        <p:txBody>
          <a:bodyPr/>
          <a:lstStyle/>
          <a:p>
            <a:pPr>
              <a:defRPr/>
            </a:pPr>
            <a:fld id="{AB36A50A-A6D8-3B48-ACD6-84F5295AE7E8}" type="slidenum">
              <a:rPr lang="en-US" smtClean="0"/>
              <a:pPr>
                <a:defRPr/>
              </a:pPr>
              <a:t>8</a:t>
            </a:fld>
            <a:endParaRPr lang="en-US"/>
          </a:p>
        </p:txBody>
      </p:sp>
      <p:pic>
        <p:nvPicPr>
          <p:cNvPr id="7" name="Tijdelijke aanduiding voor afbeelding 7">
            <a:extLst>
              <a:ext uri="{FF2B5EF4-FFF2-40B4-BE49-F238E27FC236}">
                <a16:creationId xmlns:a16="http://schemas.microsoft.com/office/drawing/2014/main" id="{B3790302-E540-485D-AD6E-5606531F635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006"/>
          <a:stretch/>
        </p:blipFill>
        <p:spPr>
          <a:xfrm>
            <a:off x="9479582" y="1269553"/>
            <a:ext cx="2687841" cy="4797907"/>
          </a:xfrm>
          <a:prstGeom prst="rect">
            <a:avLst/>
          </a:prstGeom>
          <a:noFill/>
        </p:spPr>
      </p:pic>
      <p:pic>
        <p:nvPicPr>
          <p:cNvPr id="4" name="Afbeelding 3">
            <a:extLst>
              <a:ext uri="{FF2B5EF4-FFF2-40B4-BE49-F238E27FC236}">
                <a16:creationId xmlns:a16="http://schemas.microsoft.com/office/drawing/2014/main" id="{4F589988-EE72-7A89-2933-4BA7DE67169F}"/>
              </a:ext>
            </a:extLst>
          </p:cNvPr>
          <p:cNvPicPr>
            <a:picLocks noChangeAspect="1"/>
          </p:cNvPicPr>
          <p:nvPr/>
        </p:nvPicPr>
        <p:blipFill>
          <a:blip r:embed="rId3"/>
          <a:stretch>
            <a:fillRect/>
          </a:stretch>
        </p:blipFill>
        <p:spPr>
          <a:xfrm>
            <a:off x="809520" y="1240382"/>
            <a:ext cx="8325601" cy="4827077"/>
          </a:xfrm>
          <a:prstGeom prst="rect">
            <a:avLst/>
          </a:prstGeom>
        </p:spPr>
      </p:pic>
    </p:spTree>
    <p:extLst>
      <p:ext uri="{BB962C8B-B14F-4D97-AF65-F5344CB8AC3E}">
        <p14:creationId xmlns:p14="http://schemas.microsoft.com/office/powerpoint/2010/main" val="42548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2338" b="12338"/>
          <a:stretch>
            <a:fillRect/>
          </a:stretch>
        </p:blipFill>
        <p:spPr>
          <a:xfrm>
            <a:off x="0" y="0"/>
            <a:ext cx="12195175" cy="6038064"/>
          </a:xfrm>
        </p:spPr>
      </p:pic>
      <p:sp>
        <p:nvSpPr>
          <p:cNvPr id="21" name="Text Placeholder 20"/>
          <p:cNvSpPr>
            <a:spLocks noGrp="1"/>
          </p:cNvSpPr>
          <p:nvPr>
            <p:ph type="body" sz="quarter" idx="13"/>
          </p:nvPr>
        </p:nvSpPr>
        <p:spPr>
          <a:xfrm>
            <a:off x="820183" y="612191"/>
            <a:ext cx="4621829" cy="1829170"/>
          </a:xfrm>
        </p:spPr>
        <p:txBody>
          <a:bodyPr/>
          <a:lstStyle/>
          <a:p>
            <a:pPr defTabSz="816403">
              <a:defRPr/>
            </a:pPr>
            <a:r>
              <a:rPr lang="nl-NL" dirty="0"/>
              <a:t>Financieel beleid ABP</a:t>
            </a:r>
          </a:p>
          <a:p>
            <a:pPr lvl="1" defTabSz="816403">
              <a:defRPr/>
            </a:pPr>
            <a:r>
              <a:rPr lang="nl-NL" dirty="0"/>
              <a:t>Buitenlandse Zaken</a:t>
            </a:r>
            <a:endParaRPr lang="en-US" dirty="0"/>
          </a:p>
        </p:txBody>
      </p:sp>
    </p:spTree>
    <p:extLst>
      <p:ext uri="{BB962C8B-B14F-4D97-AF65-F5344CB8AC3E}">
        <p14:creationId xmlns:p14="http://schemas.microsoft.com/office/powerpoint/2010/main" val="4066409856"/>
      </p:ext>
    </p:extLst>
  </p:cSld>
  <p:clrMapOvr>
    <a:masterClrMapping/>
  </p:clrMapOvr>
</p:sld>
</file>

<file path=ppt/theme/theme1.xml><?xml version="1.0" encoding="utf-8"?>
<a:theme xmlns:a="http://schemas.openxmlformats.org/drawingml/2006/main" name="ABP">
  <a:themeElements>
    <a:clrScheme name="Aangepast 1">
      <a:dk1>
        <a:srgbClr val="0057A3"/>
      </a:dk1>
      <a:lt1>
        <a:srgbClr val="FFFFFF"/>
      </a:lt1>
      <a:dk2>
        <a:srgbClr val="000000"/>
      </a:dk2>
      <a:lt2>
        <a:srgbClr val="FFFFFF"/>
      </a:lt2>
      <a:accent1>
        <a:srgbClr val="0057A3"/>
      </a:accent1>
      <a:accent2>
        <a:srgbClr val="009ABC"/>
      </a:accent2>
      <a:accent3>
        <a:srgbClr val="A5CCDD"/>
      </a:accent3>
      <a:accent4>
        <a:srgbClr val="585F62"/>
      </a:accent4>
      <a:accent5>
        <a:srgbClr val="CC092F"/>
      </a:accent5>
      <a:accent6>
        <a:srgbClr val="7F7F7F"/>
      </a:accent6>
      <a:hlink>
        <a:srgbClr val="0057A3"/>
      </a:hlink>
      <a:folHlink>
        <a:srgbClr val="0057A3"/>
      </a:folHlink>
    </a:clrScheme>
    <a:fontScheme name="Lettertypen ABP">
      <a:majorFont>
        <a:latin typeface="Rockwel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sjabloon ABP" id="{7247C918-6132-4F7D-8302-FA5AE2846845}" vid="{4A4B7338-F36B-4F10-B4E3-05A28DECD688}"/>
    </a:ext>
  </a:extLst>
</a:theme>
</file>

<file path=ppt/theme/theme2.xml><?xml version="1.0" encoding="utf-8"?>
<a:theme xmlns:a="http://schemas.openxmlformats.org/drawingml/2006/main" name="Office-thema">
  <a:themeElements>
    <a:clrScheme name="Notes colors">
      <a:dk1>
        <a:srgbClr val="0057A3"/>
      </a:dk1>
      <a:lt1>
        <a:srgbClr val="FFFFFF"/>
      </a:lt1>
      <a:dk2>
        <a:srgbClr val="000000"/>
      </a:dk2>
      <a:lt2>
        <a:srgbClr val="FFFFFF"/>
      </a:lt2>
      <a:accent1>
        <a:srgbClr val="0057A3"/>
      </a:accent1>
      <a:accent2>
        <a:srgbClr val="009ABC"/>
      </a:accent2>
      <a:accent3>
        <a:srgbClr val="A5CCDD"/>
      </a:accent3>
      <a:accent4>
        <a:srgbClr val="585F62"/>
      </a:accent4>
      <a:accent5>
        <a:srgbClr val="CC092F"/>
      </a:accent5>
      <a:accent6>
        <a:srgbClr val="7F7F7F"/>
      </a:accent6>
      <a:hlink>
        <a:srgbClr val="0057A3"/>
      </a:hlink>
      <a:folHlink>
        <a:srgbClr val="0057A3"/>
      </a:folHlink>
    </a:clrScheme>
    <a:fontScheme name="Notes fonts">
      <a:majorFont>
        <a:latin typeface="Rockwel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57A3"/>
      </a:dk1>
      <a:lt1>
        <a:srgbClr val="FFFFFF"/>
      </a:lt1>
      <a:dk2>
        <a:srgbClr val="000000"/>
      </a:dk2>
      <a:lt2>
        <a:srgbClr val="FFFFFF"/>
      </a:lt2>
      <a:accent1>
        <a:srgbClr val="0057A3"/>
      </a:accent1>
      <a:accent2>
        <a:srgbClr val="009ABC"/>
      </a:accent2>
      <a:accent3>
        <a:srgbClr val="A5CCDD"/>
      </a:accent3>
      <a:accent4>
        <a:srgbClr val="585F62"/>
      </a:accent4>
      <a:accent5>
        <a:srgbClr val="CC092F"/>
      </a:accent5>
      <a:accent6>
        <a:srgbClr val="7F7F7F"/>
      </a:accent6>
      <a:hlink>
        <a:srgbClr val="0057A3"/>
      </a:hlink>
      <a:folHlink>
        <a:srgbClr val="0057A3"/>
      </a:folHlink>
    </a:clrScheme>
    <a:fontScheme name="Handout fonts">
      <a:majorFont>
        <a:latin typeface="Rockwel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juid xmlns="http://www.joulesunlimited.com/juid"/>
</file>

<file path=customXml/item2.xml><?xml version="1.0" encoding="utf-8"?>
<?mso-contentType ?>
<customXsn xmlns="http://schemas.microsoft.com/office/2006/metadata/customXsn">
  <xsnLocation/>
  <cached>True</cached>
  <openByDefault>False</openByDefault>
  <xsnScope/>
</customXsn>
</file>

<file path=customXml/item3.xml><?xml version="1.0" encoding="utf-8"?>
<ct:contentTypeSchema xmlns:ct="http://schemas.microsoft.com/office/2006/metadata/contentType" xmlns:ma="http://schemas.microsoft.com/office/2006/metadata/properties/metaAttributes" ct:_="" ma:_="" ma:contentTypeName="Standaard document" ma:contentTypeID="0x01010006C0268DCBA2A2459C53B9581504560102005C90D8DFEFD36648BCC18A9DBCE078CA" ma:contentTypeVersion="29" ma:contentTypeDescription="" ma:contentTypeScope="" ma:versionID="3fd2ca5bbf381a2c94482c481c6e47ff">
  <xsd:schema xmlns:xsd="http://www.w3.org/2001/XMLSchema" xmlns:xs="http://www.w3.org/2001/XMLSchema" xmlns:p="http://schemas.microsoft.com/office/2006/metadata/properties" xmlns:ns2="79b530de-eb4f-4d27-9de8-19102365fe5c" xmlns:ns3="d3a9d20c-b93c-4723-b973-217a8b629d5f" targetNamespace="http://schemas.microsoft.com/office/2006/metadata/properties" ma:root="true" ma:fieldsID="e81614cefc744ada146ae110b8783a1a" ns2:_="" ns3:_="">
    <xsd:import namespace="79b530de-eb4f-4d27-9de8-19102365fe5c"/>
    <xsd:import namespace="d3a9d20c-b93c-4723-b973-217a8b629d5f"/>
    <xsd:element name="properties">
      <xsd:complexType>
        <xsd:sequence>
          <xsd:element name="documentManagement">
            <xsd:complexType>
              <xsd:all>
                <xsd:element ref="ns2:Auteurs_x0020_ABP" minOccurs="0"/>
                <xsd:element ref="ns2:Doc_x0020_Datum"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Datumentijd" minOccurs="0"/>
                <xsd:element ref="ns3:lcf76f155ced4ddcb4097134ff3c332f" minOccurs="0"/>
                <xsd:element ref="ns3:MediaServiceSearchProperties" minOccurs="0"/>
                <xsd:element ref="ns3:Volgor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530de-eb4f-4d27-9de8-19102365fe5c" elementFormDefault="qualified">
    <xsd:import namespace="http://schemas.microsoft.com/office/2006/documentManagement/types"/>
    <xsd:import namespace="http://schemas.microsoft.com/office/infopath/2007/PartnerControls"/>
    <xsd:element name="Auteurs_x0020_ABP" ma:index="8" nillable="true" ma:displayName="Auteur ABP" ma:internalName="Auteurs_x0020_ABP" ma:readOnly="false">
      <xsd:simpleType>
        <xsd:restriction base="dms:Text">
          <xsd:maxLength value="255"/>
        </xsd:restriction>
      </xsd:simpleType>
    </xsd:element>
    <xsd:element name="Doc_x0020_Datum" ma:index="9" nillable="true" ma:displayName="Doc Datum" ma:format="DateOnly" ma:internalName="Doc_x0020_Datum"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a9d20c-b93c-4723-b973-217a8b629d5f" elementFormDefault="qualified">
    <xsd:import namespace="http://schemas.microsoft.com/office/2006/documentManagement/types"/>
    <xsd:import namespace="http://schemas.microsoft.com/office/infopath/2007/PartnerControls"/>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Datumentijd" ma:index="15" nillable="true" ma:displayName="Datum en tijd" ma:format="DateOnly" ma:internalName="Datumentijd">
      <xsd:simpleType>
        <xsd:restriction base="dms:DateTim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7d8f7500-a481-4c7a-a7a3-395226a43927"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Volgorde" ma:index="19" nillable="true" ma:displayName="Volgorde" ma:format="Dropdown" ma:internalName="Volgorde" ma:percentage="FALSE">
      <xsd:simpleType>
        <xsd:restriction base="dms:Number"/>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juid xmlns="http://www.joulesunlimited.com/juid"/>
</file>

<file path=customXml/item5.xml><?xml version="1.0" encoding="utf-8"?>
<juid xmlns="http://www.joulesunlimited.com/juid"/>
</file>

<file path=customXml/item6.xml><?xml version="1.0" encoding="utf-8"?>
<p:properties xmlns:p="http://schemas.microsoft.com/office/2006/metadata/properties" xmlns:xsi="http://www.w3.org/2001/XMLSchema-instance" xmlns:pc="http://schemas.microsoft.com/office/infopath/2007/PartnerControls">
  <documentManagement>
    <Doc_x0020_Datum xmlns="79b530de-eb4f-4d27-9de8-19102365fe5c" xsi:nil="true"/>
    <Auteurs_x0020_ABP xmlns="79b530de-eb4f-4d27-9de8-19102365fe5c" xsi:nil="true"/>
    <Datumentijd xmlns="d3a9d20c-b93c-4723-b973-217a8b629d5f" xsi:nil="true"/>
    <lcf76f155ced4ddcb4097134ff3c332f xmlns="d3a9d20c-b93c-4723-b973-217a8b629d5f">
      <Terms xmlns="http://schemas.microsoft.com/office/infopath/2007/PartnerControls"/>
    </lcf76f155ced4ddcb4097134ff3c332f>
    <Volgorde xmlns="d3a9d20c-b93c-4723-b973-217a8b629d5f" xsi:nil="true"/>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7468D-F14C-4D78-9172-B9A228CB0D38}">
  <ds:schemaRefs>
    <ds:schemaRef ds:uri="http://www.joulesunlimited.com/juid"/>
  </ds:schemaRefs>
</ds:datastoreItem>
</file>

<file path=customXml/itemProps2.xml><?xml version="1.0" encoding="utf-8"?>
<ds:datastoreItem xmlns:ds="http://schemas.openxmlformats.org/officeDocument/2006/customXml" ds:itemID="{0EF9E7C0-C4E4-4B99-9810-BB985C5BF06C}">
  <ds:schemaRefs>
    <ds:schemaRef ds:uri="http://schemas.microsoft.com/office/2006/metadata/customXsn"/>
  </ds:schemaRefs>
</ds:datastoreItem>
</file>

<file path=customXml/itemProps3.xml><?xml version="1.0" encoding="utf-8"?>
<ds:datastoreItem xmlns:ds="http://schemas.openxmlformats.org/officeDocument/2006/customXml" ds:itemID="{04FEC18A-15F0-43C1-936D-DB6C1BC72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530de-eb4f-4d27-9de8-19102365fe5c"/>
    <ds:schemaRef ds:uri="d3a9d20c-b93c-4723-b973-217a8b629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BE07C3-6A1B-4D1C-BFCB-9D82B95EF7D7}">
  <ds:schemaRefs>
    <ds:schemaRef ds:uri="http://www.joulesunlimited.com/juid"/>
  </ds:schemaRefs>
</ds:datastoreItem>
</file>

<file path=customXml/itemProps5.xml><?xml version="1.0" encoding="utf-8"?>
<ds:datastoreItem xmlns:ds="http://schemas.openxmlformats.org/officeDocument/2006/customXml" ds:itemID="{9A67647B-44B2-4AF3-98C7-05A84ABDD6D5}">
  <ds:schemaRefs>
    <ds:schemaRef ds:uri="http://www.joulesunlimited.com/juid"/>
  </ds:schemaRefs>
</ds:datastoreItem>
</file>

<file path=customXml/itemProps6.xml><?xml version="1.0" encoding="utf-8"?>
<ds:datastoreItem xmlns:ds="http://schemas.openxmlformats.org/officeDocument/2006/customXml" ds:itemID="{84601D75-F6D7-4A1C-8107-EC579036C001}">
  <ds:schemaRefs>
    <ds:schemaRef ds:uri="http://www.w3.org/XML/1998/namespace"/>
    <ds:schemaRef ds:uri="d3a9d20c-b93c-4723-b973-217a8b629d5f"/>
    <ds:schemaRef ds:uri="http://purl.org/dc/terms/"/>
    <ds:schemaRef ds:uri="http://purl.org/dc/elements/1.1/"/>
    <ds:schemaRef ds:uri="http://schemas.microsoft.com/office/2006/documentManagement/types"/>
    <ds:schemaRef ds:uri="79b530de-eb4f-4d27-9de8-19102365fe5c"/>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7.xml><?xml version="1.0" encoding="utf-8"?>
<ds:datastoreItem xmlns:ds="http://schemas.openxmlformats.org/officeDocument/2006/customXml" ds:itemID="{D3A4384C-3908-4647-AEF7-17000AD13F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2019</Template>
  <TotalTime>510</TotalTime>
  <Words>1983</Words>
  <Application>Microsoft Office PowerPoint</Application>
  <PresentationFormat>Aangepast</PresentationFormat>
  <Paragraphs>514</Paragraphs>
  <Slides>32</Slides>
  <Notes>28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Rockwell</vt:lpstr>
      <vt:lpstr>Times</vt:lpstr>
      <vt:lpstr>Trebuchet MS</vt:lpstr>
      <vt:lpstr>Wingdings</vt:lpstr>
      <vt:lpstr>ABP</vt:lpstr>
      <vt:lpstr>Pensioenactualiteiten Buitenlandse Zaken</vt:lpstr>
      <vt:lpstr>Pensioenactualiteiten</vt:lpstr>
      <vt:lpstr>PowerPoint-presentatie</vt:lpstr>
      <vt:lpstr>Kerncijfers ABP (begin 2023)</vt:lpstr>
      <vt:lpstr>Financiële situatie: de dekkingsgraad </vt:lpstr>
      <vt:lpstr>Ontwikkeling actuele dekkingsgraad en rente 2005 - 2023</vt:lpstr>
      <vt:lpstr>PowerPoint-presentatie</vt:lpstr>
      <vt:lpstr>Rendement ABP 1992-2022</vt:lpstr>
      <vt:lpstr>PowerPoint-presentatie</vt:lpstr>
      <vt:lpstr>Pensioenbouw</vt:lpstr>
      <vt:lpstr>Pensioen driehoek</vt:lpstr>
      <vt:lpstr>Kenmerken Pensioenregelingen ABP 2023</vt:lpstr>
      <vt:lpstr>Kenmerken Pensioenregelingen ABP</vt:lpstr>
      <vt:lpstr>Kenmerken Pensioenregeling Militairen</vt:lpstr>
      <vt:lpstr>Premiebeleid</vt:lpstr>
      <vt:lpstr>Verloop premie 2016-2023</vt:lpstr>
      <vt:lpstr>indexatiebeleid</vt:lpstr>
      <vt:lpstr>Indexatieambitie ABP</vt:lpstr>
      <vt:lpstr>Nieuwe methode CBS voor vaststellen CPI</vt:lpstr>
      <vt:lpstr>Indexatie ABP 2003-2022</vt:lpstr>
      <vt:lpstr>Indexatie ABP 2003-2023</vt:lpstr>
      <vt:lpstr>Overzicht indexatie 2008 - 2023</vt:lpstr>
      <vt:lpstr>Na-indexatie</vt:lpstr>
      <vt:lpstr>pensioenverlaging</vt:lpstr>
      <vt:lpstr>PowerPoint-presentatie</vt:lpstr>
      <vt:lpstr>Nieuw pensioencontract in 2027</vt:lpstr>
      <vt:lpstr>Hoe ziet het nieuwe pensioencontract eruit?</vt:lpstr>
      <vt:lpstr>Enkele keuzes bij nieuw contractvorm</vt:lpstr>
      <vt:lpstr>Overige elementen</vt:lpstr>
      <vt:lpstr>ABTN 2023</vt:lpstr>
      <vt:lpstr>ABTN 2023 staat op de ABP website</vt:lpstr>
      <vt:lpstr>PowerPoint-presentatie</vt:lpstr>
    </vt:vector>
  </TitlesOfParts>
  <Manager/>
  <Company>ABP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Steven Jongbloed</dc:creator>
  <cp:keywords/>
  <dc:description>Sjabloonversie: 1.4.a - 22 februari 2019_x000d_
ontwerp: Enof_x000d_
Sjablonen: www.JoulesUnlimited.nl</dc:description>
  <cp:lastModifiedBy>Peter Janssen</cp:lastModifiedBy>
  <cp:revision>12</cp:revision>
  <cp:lastPrinted>2019-10-23T11:24:58Z</cp:lastPrinted>
  <dcterms:created xsi:type="dcterms:W3CDTF">2019-07-10T12:58:26Z</dcterms:created>
  <dcterms:modified xsi:type="dcterms:W3CDTF">2023-12-04T09:31:08Z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0x01010006C0268DCBA2A2459C53B9581504560102005C90D8DFEFD36648BCC18A9DBCE078CA</vt:lpwstr>
  </property>
  <property fmtid="{D5CDD505-2E9C-101B-9397-08002B2CF9AE}" pid="3" name="Status document">
    <vt:lpwstr/>
  </property>
  <property fmtid="{D5CDD505-2E9C-101B-9397-08002B2CF9AE}" pid="4" name="Overlegtype">
    <vt:lpwstr/>
  </property>
  <property fmtid="{D5CDD505-2E9C-101B-9397-08002B2CF9AE}" pid="5" name="Onderwerp ABP">
    <vt:lpwstr/>
  </property>
  <property fmtid="{D5CDD505-2E9C-101B-9397-08002B2CF9AE}" pid="6" name="o3382ade4a1c48638d8c38a23f57e67b">
    <vt:lpwstr/>
  </property>
  <property fmtid="{D5CDD505-2E9C-101B-9397-08002B2CF9AE}" pid="7" name="g39a68b7d770488ab9dac2526956070a">
    <vt:lpwstr/>
  </property>
  <property fmtid="{D5CDD505-2E9C-101B-9397-08002B2CF9AE}" pid="8" name="TaxCatchAll">
    <vt:lpwstr/>
  </property>
  <property fmtid="{D5CDD505-2E9C-101B-9397-08002B2CF9AE}" pid="9" name="b0e04c0f3f9b41b29bff81872b23a3f4">
    <vt:lpwstr/>
  </property>
  <property fmtid="{D5CDD505-2E9C-101B-9397-08002B2CF9AE}" pid="10" name="SharedWithUsers">
    <vt:lpwstr>71;#Alae Laghrich</vt:lpwstr>
  </property>
  <property fmtid="{D5CDD505-2E9C-101B-9397-08002B2CF9AE}" pid="11" name="meae19eee28d4c84ae04c0769269eff9">
    <vt:lpwstr/>
  </property>
  <property fmtid="{D5CDD505-2E9C-101B-9397-08002B2CF9AE}" pid="12" name="Team">
    <vt:lpwstr/>
  </property>
  <property fmtid="{D5CDD505-2E9C-101B-9397-08002B2CF9AE}" pid="13" name="Onderwerpen">
    <vt:lpwstr/>
  </property>
  <property fmtid="{D5CDD505-2E9C-101B-9397-08002B2CF9AE}" pid="14" name="Overleg">
    <vt:lpwstr/>
  </property>
  <property fmtid="{D5CDD505-2E9C-101B-9397-08002B2CF9AE}" pid="15" name="a9672df8ea0c4ce1917b7edf58b04703">
    <vt:lpwstr/>
  </property>
  <property fmtid="{D5CDD505-2E9C-101B-9397-08002B2CF9AE}" pid="16" name="ddfc6b07c2284121a446b930f99c2c09">
    <vt:lpwstr/>
  </property>
  <property fmtid="{D5CDD505-2E9C-101B-9397-08002B2CF9AE}" pid="17" name="MediaServiceImageTags">
    <vt:lpwstr/>
  </property>
</Properties>
</file>