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303" r:id="rId7"/>
    <p:sldId id="263" r:id="rId8"/>
    <p:sldId id="297" r:id="rId9"/>
    <p:sldId id="305" r:id="rId10"/>
    <p:sldId id="304" r:id="rId11"/>
    <p:sldId id="306" r:id="rId12"/>
    <p:sldId id="286" r:id="rId13"/>
    <p:sldId id="307" r:id="rId14"/>
    <p:sldId id="285" r:id="rId15"/>
    <p:sldId id="302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32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620" y="4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485A-2A4C-4BF8-8D03-1A8D1177FDB7}" type="datetimeFigureOut">
              <a:rPr lang="nl-NL" smtClean="0"/>
              <a:t>27-03-2025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378A-239D-4C42-AA8D-F485347A4E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08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485A-2A4C-4BF8-8D03-1A8D1177FDB7}" type="datetimeFigureOut">
              <a:rPr lang="nl-NL" smtClean="0"/>
              <a:t>27-03-2025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378A-239D-4C42-AA8D-F485347A4E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1523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485A-2A4C-4BF8-8D03-1A8D1177FDB7}" type="datetimeFigureOut">
              <a:rPr lang="nl-NL" smtClean="0"/>
              <a:t>27-03-2025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378A-239D-4C42-AA8D-F485347A4E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355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485A-2A4C-4BF8-8D03-1A8D1177FDB7}" type="datetimeFigureOut">
              <a:rPr lang="nl-NL" smtClean="0"/>
              <a:t>27-03-2025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378A-239D-4C42-AA8D-F485347A4E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5408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485A-2A4C-4BF8-8D03-1A8D1177FDB7}" type="datetimeFigureOut">
              <a:rPr lang="nl-NL" smtClean="0"/>
              <a:t>27-03-2025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378A-239D-4C42-AA8D-F485347A4E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2326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485A-2A4C-4BF8-8D03-1A8D1177FDB7}" type="datetimeFigureOut">
              <a:rPr lang="nl-NL" smtClean="0"/>
              <a:t>27-03-2025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378A-239D-4C42-AA8D-F485347A4E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8348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485A-2A4C-4BF8-8D03-1A8D1177FDB7}" type="datetimeFigureOut">
              <a:rPr lang="nl-NL" smtClean="0"/>
              <a:t>27-03-2025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378A-239D-4C42-AA8D-F485347A4E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145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485A-2A4C-4BF8-8D03-1A8D1177FDB7}" type="datetimeFigureOut">
              <a:rPr lang="nl-NL" smtClean="0"/>
              <a:t>27-03-2025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378A-239D-4C42-AA8D-F485347A4E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9948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485A-2A4C-4BF8-8D03-1A8D1177FDB7}" type="datetimeFigureOut">
              <a:rPr lang="nl-NL" smtClean="0"/>
              <a:t>27-03-2025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378A-239D-4C42-AA8D-F485347A4E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630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485A-2A4C-4BF8-8D03-1A8D1177FDB7}" type="datetimeFigureOut">
              <a:rPr lang="nl-NL" smtClean="0"/>
              <a:t>27-03-2025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378A-239D-4C42-AA8D-F485347A4E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3703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485A-2A4C-4BF8-8D03-1A8D1177FDB7}" type="datetimeFigureOut">
              <a:rPr lang="nl-NL" smtClean="0"/>
              <a:t>27-03-2025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378A-239D-4C42-AA8D-F485347A4E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9072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832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Graphik Medium" panose="020B0503030202060203" pitchFamily="34" charset="77"/>
              </a:defRPr>
            </a:lvl1pPr>
          </a:lstStyle>
          <a:p>
            <a:fld id="{85CC485A-2A4C-4BF8-8D03-1A8D1177FDB7}" type="datetimeFigureOut">
              <a:rPr lang="nl-NL" smtClean="0"/>
              <a:pPr/>
              <a:t>27-03-2025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Graphik Medium" panose="020B0503030202060203" pitchFamily="34" charset="77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Graphik Medium" panose="020B0503030202060203" pitchFamily="34" charset="77"/>
              </a:defRPr>
            </a:lvl1pPr>
          </a:lstStyle>
          <a:p>
            <a:fld id="{1BC7378A-239D-4C42-AA8D-F485347A4ECB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5697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Graphik Medium" panose="020B05030302020602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Graphik Medium" panose="020B05030302020602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raphik Medium" panose="020B05030302020602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raphik Medium" panose="020B05030302020602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raphik Medium" panose="020B05030302020602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raphik Medium" panose="020B05030302020602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0315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2EA81C-4D4E-4949-A1E9-0A45C743FCB9}"/>
              </a:ext>
            </a:extLst>
          </p:cNvPr>
          <p:cNvSpPr txBox="1">
            <a:spLocks/>
          </p:cNvSpPr>
          <p:nvPr/>
        </p:nvSpPr>
        <p:spPr>
          <a:xfrm>
            <a:off x="838200" y="2328276"/>
            <a:ext cx="10515600" cy="71404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j-ea"/>
                <a:cs typeface="+mj-cs"/>
              </a:defRPr>
            </a:lvl1pPr>
          </a:lstStyle>
          <a:p>
            <a:pPr marL="12700" indent="-12700"/>
            <a:r>
              <a:rPr lang="nl-NL" sz="5400">
                <a:solidFill>
                  <a:schemeClr val="bg1"/>
                </a:solidFill>
                <a:latin typeface="Graphik Bold" panose="020B0503030202060203" pitchFamily="34" charset="77"/>
                <a:cs typeface="Calibri" panose="020F0502020204030204" pitchFamily="34" charset="0"/>
              </a:rPr>
              <a:t>Dank je wel voor je aandacht!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A5883E-F9BD-F44A-9357-14546F458921}"/>
              </a:ext>
            </a:extLst>
          </p:cNvPr>
          <p:cNvSpPr txBox="1">
            <a:spLocks/>
          </p:cNvSpPr>
          <p:nvPr/>
        </p:nvSpPr>
        <p:spPr>
          <a:xfrm>
            <a:off x="838200" y="3320699"/>
            <a:ext cx="9976556" cy="2889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>
                <a:solidFill>
                  <a:schemeClr val="bg1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Vragen?</a:t>
            </a:r>
          </a:p>
          <a:p>
            <a:pPr marL="457200" lvl="2">
              <a:lnSpc>
                <a:spcPct val="150000"/>
              </a:lnSpc>
              <a:spcBef>
                <a:spcPts val="1000"/>
              </a:spcBef>
            </a:pPr>
            <a:br>
              <a:rPr lang="nl-NL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l-NL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300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7001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2EA81C-4D4E-4949-A1E9-0A45C743FCB9}"/>
              </a:ext>
            </a:extLst>
          </p:cNvPr>
          <p:cNvSpPr txBox="1">
            <a:spLocks/>
          </p:cNvSpPr>
          <p:nvPr/>
        </p:nvSpPr>
        <p:spPr>
          <a:xfrm>
            <a:off x="838200" y="2328276"/>
            <a:ext cx="10515600" cy="71404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j-ea"/>
                <a:cs typeface="+mj-cs"/>
              </a:defRPr>
            </a:lvl1pPr>
          </a:lstStyle>
          <a:p>
            <a:pPr marL="12700" indent="-12700"/>
            <a:r>
              <a:rPr lang="nl-NL" sz="5400" dirty="0">
                <a:solidFill>
                  <a:schemeClr val="bg1"/>
                </a:solidFill>
                <a:latin typeface="Graphik Bold"/>
                <a:cs typeface="Calibri"/>
              </a:rPr>
              <a:t>Leden VDBZ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A5883E-F9BD-F44A-9357-14546F458921}"/>
              </a:ext>
            </a:extLst>
          </p:cNvPr>
          <p:cNvSpPr txBox="1">
            <a:spLocks/>
          </p:cNvSpPr>
          <p:nvPr/>
        </p:nvSpPr>
        <p:spPr>
          <a:xfrm>
            <a:off x="838200" y="3320699"/>
            <a:ext cx="9976556" cy="2889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dirty="0">
                <a:solidFill>
                  <a:schemeClr val="bg1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Taakstelling</a:t>
            </a:r>
          </a:p>
          <a:p>
            <a:pPr>
              <a:lnSpc>
                <a:spcPct val="150000"/>
              </a:lnSpc>
            </a:pPr>
            <a:r>
              <a:rPr lang="nl-NL" dirty="0">
                <a:solidFill>
                  <a:schemeClr val="bg1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Hoe heb jij invloed op de cao?</a:t>
            </a:r>
          </a:p>
          <a:p>
            <a:pPr marL="457200" lvl="2">
              <a:lnSpc>
                <a:spcPct val="150000"/>
              </a:lnSpc>
              <a:spcBef>
                <a:spcPts val="1000"/>
              </a:spcBef>
            </a:pPr>
            <a:br>
              <a:rPr lang="nl-NL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l-NL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0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244" y="901874"/>
            <a:ext cx="6587068" cy="720247"/>
          </a:xfrm>
        </p:spPr>
        <p:txBody>
          <a:bodyPr>
            <a:normAutofit/>
          </a:bodyPr>
          <a:lstStyle/>
          <a:p>
            <a:r>
              <a:rPr lang="nl-NL" b="1">
                <a:solidFill>
                  <a:srgbClr val="683282"/>
                </a:solidFill>
                <a:latin typeface="Graphik Bold" panose="020B0503030202060203" pitchFamily="34" charset="77"/>
                <a:cs typeface="Calibri" panose="020F0502020204030204" pitchFamily="34" charset="0"/>
              </a:rPr>
              <a:t>Inhoud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9244" y="1622121"/>
            <a:ext cx="10675423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400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Introductie CNV en Roel van Riezen</a:t>
            </a:r>
          </a:p>
          <a:p>
            <a:pPr>
              <a:lnSpc>
                <a:spcPct val="150000"/>
              </a:lnSpc>
            </a:pPr>
            <a:r>
              <a:rPr lang="nl-NL" sz="2400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Verhouding CNV en VDBZ: waar moet ik zijn als lid?</a:t>
            </a:r>
          </a:p>
          <a:p>
            <a:pPr>
              <a:lnSpc>
                <a:spcPct val="150000"/>
              </a:lnSpc>
            </a:pPr>
            <a:r>
              <a:rPr lang="nl-NL" sz="2400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Visie CNV en jouw </a:t>
            </a:r>
            <a:r>
              <a:rPr lang="nl-NL" sz="2400" dirty="0" err="1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ideeen</a:t>
            </a:r>
            <a:r>
              <a:rPr lang="nl-NL" sz="2400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 over taakstelling</a:t>
            </a:r>
          </a:p>
          <a:p>
            <a:pPr>
              <a:lnSpc>
                <a:spcPct val="150000"/>
              </a:lnSpc>
            </a:pPr>
            <a:r>
              <a:rPr lang="nl-NL" sz="2400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Hoe heb ik invloed op de nieuwe cao?</a:t>
            </a:r>
          </a:p>
          <a:p>
            <a:pPr marL="0" indent="0">
              <a:lnSpc>
                <a:spcPct val="150000"/>
              </a:lnSpc>
              <a:buNone/>
            </a:pPr>
            <a:endParaRPr lang="nl-NL" sz="2400" b="1" dirty="0">
              <a:solidFill>
                <a:srgbClr val="683282"/>
              </a:solidFill>
              <a:latin typeface="Graphik Bold" panose="020B050303020206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1781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 bright="70000" contrast="-7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901874"/>
            <a:ext cx="10262616" cy="720247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683282"/>
                </a:solidFill>
                <a:latin typeface="Graphik Bold" panose="020B0503030202060203" pitchFamily="34" charset="77"/>
                <a:cs typeface="Calibri" panose="020F0502020204030204" pitchFamily="34" charset="0"/>
              </a:rPr>
              <a:t>Wat is CNV?</a:t>
            </a:r>
            <a:endParaRPr lang="nl-NL" sz="3100" dirty="0">
              <a:solidFill>
                <a:srgbClr val="683282"/>
              </a:solidFill>
              <a:latin typeface="Graphik Bold" panose="020B0503030202060203" pitchFamily="34" charset="77"/>
              <a:cs typeface="Calibri" panose="020F050202020403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BA9B14-D7F5-804F-BEA1-CE53D7F091B4}"/>
              </a:ext>
            </a:extLst>
          </p:cNvPr>
          <p:cNvSpPr txBox="1">
            <a:spLocks/>
          </p:cNvSpPr>
          <p:nvPr/>
        </p:nvSpPr>
        <p:spPr>
          <a:xfrm>
            <a:off x="838200" y="1894235"/>
            <a:ext cx="9976556" cy="2889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Tx/>
              <a:buChar char="-"/>
            </a:pPr>
            <a:r>
              <a:rPr lang="nl-NL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Voor iedereen, open, ontwikkeling</a:t>
            </a:r>
          </a:p>
          <a:p>
            <a:pPr marL="342900" indent="-342900" algn="l">
              <a:lnSpc>
                <a:spcPct val="150000"/>
              </a:lnSpc>
              <a:buFontTx/>
              <a:buChar char="-"/>
            </a:pPr>
            <a:r>
              <a:rPr lang="nl-NL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Namens alle leden: solidariteit en inzet samen bediscussiëren</a:t>
            </a:r>
            <a:br>
              <a:rPr lang="nl-NL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</a:br>
            <a:r>
              <a:rPr lang="nl-NL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en samen besluiten</a:t>
            </a:r>
          </a:p>
          <a:p>
            <a:pPr marL="342900" indent="-342900" algn="l">
              <a:lnSpc>
                <a:spcPct val="150000"/>
              </a:lnSpc>
              <a:buFontTx/>
              <a:buChar char="-"/>
            </a:pPr>
            <a:r>
              <a:rPr lang="nl-NL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Rol Roel van Riezen, CNV</a:t>
            </a:r>
          </a:p>
          <a:p>
            <a:pPr marL="342900" indent="-342900" algn="l">
              <a:lnSpc>
                <a:spcPct val="150000"/>
              </a:lnSpc>
              <a:buFontTx/>
              <a:buChar char="-"/>
            </a:pPr>
            <a:endParaRPr lang="nl-NL" dirty="0">
              <a:solidFill>
                <a:srgbClr val="683282"/>
              </a:solidFill>
              <a:latin typeface="Graphik Regular" panose="020B0503030202060203" pitchFamily="34" charset="77"/>
              <a:cs typeface="Calibri" panose="020F0502020204030204" pitchFamily="34" charset="0"/>
            </a:endParaRPr>
          </a:p>
          <a:p>
            <a:pPr marL="457200" lvl="2" algn="l">
              <a:lnSpc>
                <a:spcPct val="150000"/>
              </a:lnSpc>
              <a:spcBef>
                <a:spcPts val="1000"/>
              </a:spcBef>
            </a:pPr>
            <a:br>
              <a:rPr lang="nl-NL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</a:br>
            <a:endParaRPr lang="nl-NL" dirty="0">
              <a:solidFill>
                <a:srgbClr val="683282"/>
              </a:solidFill>
              <a:latin typeface="Graphik Regular" panose="020B0503030202060203" pitchFamily="34" charset="7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126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 bright="70000" contrast="-7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901874"/>
            <a:ext cx="10262616" cy="720247"/>
          </a:xfrm>
        </p:spPr>
        <p:txBody>
          <a:bodyPr>
            <a:normAutofit/>
          </a:bodyPr>
          <a:lstStyle/>
          <a:p>
            <a:r>
              <a:rPr lang="nl-NL" sz="3100" dirty="0">
                <a:solidFill>
                  <a:srgbClr val="683282"/>
                </a:solidFill>
                <a:latin typeface="Graphik Bold" panose="020B0503030202060203" pitchFamily="34" charset="77"/>
                <a:cs typeface="Calibri" panose="020F0502020204030204" pitchFamily="34" charset="0"/>
              </a:rPr>
              <a:t>Verhouding CNV en VDBZ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BA9B14-D7F5-804F-BEA1-CE53D7F091B4}"/>
              </a:ext>
            </a:extLst>
          </p:cNvPr>
          <p:cNvSpPr txBox="1">
            <a:spLocks/>
          </p:cNvSpPr>
          <p:nvPr/>
        </p:nvSpPr>
        <p:spPr>
          <a:xfrm>
            <a:off x="838200" y="1894235"/>
            <a:ext cx="9976556" cy="2889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nl-NL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Waar moet ik zijn als lid?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Beroepsinhoud VDBZ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Overleg met ambtelijke top (DGO): VDBZ mede namens CNV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Cao: CNV mede namens VDBZ</a:t>
            </a:r>
          </a:p>
          <a:p>
            <a:pPr algn="l">
              <a:lnSpc>
                <a:spcPct val="150000"/>
              </a:lnSpc>
            </a:pPr>
            <a:r>
              <a:rPr lang="nl-NL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Conclusie: jij kunt terecht bij VDBZ</a:t>
            </a:r>
          </a:p>
          <a:p>
            <a:pPr algn="l">
              <a:lnSpc>
                <a:spcPct val="150000"/>
              </a:lnSpc>
            </a:pPr>
            <a:r>
              <a:rPr lang="nl-NL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VDBZ moet cao punten doorgeleiden naar CNV</a:t>
            </a:r>
          </a:p>
          <a:p>
            <a:pPr marL="457200" lvl="2" algn="l">
              <a:lnSpc>
                <a:spcPct val="150000"/>
              </a:lnSpc>
              <a:spcBef>
                <a:spcPts val="1000"/>
              </a:spcBef>
            </a:pPr>
            <a:br>
              <a:rPr lang="nl-NL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</a:br>
            <a:endParaRPr lang="nl-NL" dirty="0">
              <a:solidFill>
                <a:srgbClr val="683282"/>
              </a:solidFill>
              <a:latin typeface="Graphik Regular" panose="020B0503030202060203" pitchFamily="34" charset="7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582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244" y="901874"/>
            <a:ext cx="6587068" cy="720247"/>
          </a:xfrm>
        </p:spPr>
        <p:txBody>
          <a:bodyPr>
            <a:normAutofit/>
          </a:bodyPr>
          <a:lstStyle/>
          <a:p>
            <a:r>
              <a:rPr lang="nl-NL" b="1" dirty="0">
                <a:solidFill>
                  <a:srgbClr val="683282"/>
                </a:solidFill>
                <a:latin typeface="Graphik Bold" panose="020B0503030202060203" pitchFamily="34" charset="77"/>
                <a:cs typeface="Calibri" panose="020F0502020204030204" pitchFamily="34" charset="0"/>
              </a:rPr>
              <a:t>Taakstelling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9244" y="1622121"/>
            <a:ext cx="10675423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nl-NL" sz="2400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Politiek beslist wat er gedaan moet worden</a:t>
            </a:r>
          </a:p>
          <a:p>
            <a:pPr>
              <a:lnSpc>
                <a:spcPct val="150000"/>
              </a:lnSpc>
            </a:pPr>
            <a:r>
              <a:rPr lang="nl-NL" sz="2400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Er mag altijd gekeken worden of er </a:t>
            </a:r>
            <a:r>
              <a:rPr lang="nl-NL" sz="2400" dirty="0" err="1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efficienter</a:t>
            </a:r>
            <a:r>
              <a:rPr lang="nl-NL" sz="2400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 gewerkt kan worden</a:t>
            </a:r>
          </a:p>
          <a:p>
            <a:pPr>
              <a:lnSpc>
                <a:spcPct val="150000"/>
              </a:lnSpc>
            </a:pPr>
            <a:r>
              <a:rPr lang="nl-NL" sz="2400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CNV/VDBZ namens werkvloer: is het uitvoerbaar?</a:t>
            </a:r>
            <a:br>
              <a:rPr lang="nl-NL" sz="2400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</a:br>
            <a:r>
              <a:rPr lang="nl-NL" sz="2400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(technisch, organisatorisch, werkdruk, doel, </a:t>
            </a:r>
            <a:r>
              <a:rPr lang="nl-NL" sz="2400" dirty="0" err="1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etc</a:t>
            </a:r>
            <a:r>
              <a:rPr lang="nl-NL" sz="2400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nl-NL" sz="2400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Van werk naar werk beleid: moet altijd passende functie aangeboden worden</a:t>
            </a:r>
          </a:p>
          <a:p>
            <a:pPr>
              <a:lnSpc>
                <a:spcPct val="150000"/>
              </a:lnSpc>
            </a:pPr>
            <a:r>
              <a:rPr lang="nl-NL" sz="2400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Plaatsingsduur: Interim- en perspectiefpool</a:t>
            </a:r>
          </a:p>
          <a:p>
            <a:pPr marL="0" indent="0">
              <a:lnSpc>
                <a:spcPct val="150000"/>
              </a:lnSpc>
              <a:buNone/>
            </a:pPr>
            <a:endParaRPr lang="nl-NL" sz="2400" b="1" dirty="0">
              <a:solidFill>
                <a:srgbClr val="683282"/>
              </a:solidFill>
              <a:latin typeface="Graphik Bold" panose="020B050303020206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923425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1263" y="901874"/>
            <a:ext cx="6587068" cy="720247"/>
          </a:xfrm>
        </p:spPr>
        <p:txBody>
          <a:bodyPr>
            <a:normAutofit fontScale="90000"/>
          </a:bodyPr>
          <a:lstStyle/>
          <a:p>
            <a:r>
              <a:rPr lang="nl-NL" b="1" dirty="0">
                <a:solidFill>
                  <a:srgbClr val="683282"/>
                </a:solidFill>
                <a:latin typeface="Graphik Bold" panose="020B0503030202060203" pitchFamily="34" charset="77"/>
                <a:cs typeface="Calibri" panose="020F0502020204030204" pitchFamily="34" charset="0"/>
              </a:rPr>
              <a:t>Persoonlijke instemming?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8288" y="2074794"/>
            <a:ext cx="10675423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400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Loon, vakantie, reiskosten, </a:t>
            </a:r>
            <a:r>
              <a:rPr lang="nl-NL" sz="2400" dirty="0" err="1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etc</a:t>
            </a:r>
            <a:r>
              <a:rPr lang="nl-NL" sz="2400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: wordt buiten jou om onderhandeld door CNV: cao Rijk</a:t>
            </a:r>
          </a:p>
          <a:p>
            <a:pPr>
              <a:lnSpc>
                <a:spcPct val="150000"/>
              </a:lnSpc>
            </a:pPr>
            <a:r>
              <a:rPr lang="nl-NL" sz="2400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Uitzendingen in cao ACRU, </a:t>
            </a:r>
            <a:r>
              <a:rPr lang="nl-NL" sz="2400" dirty="0" err="1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uitonderhandeld</a:t>
            </a:r>
            <a:r>
              <a:rPr lang="nl-NL" sz="2400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 door VDBZ en CNV (meestal stilzwijgend verlengd)</a:t>
            </a:r>
          </a:p>
          <a:p>
            <a:pPr>
              <a:lnSpc>
                <a:spcPct val="150000"/>
              </a:lnSpc>
            </a:pPr>
            <a:endParaRPr lang="nl-NL" sz="2400" dirty="0">
              <a:solidFill>
                <a:srgbClr val="683282"/>
              </a:solidFill>
              <a:latin typeface="Graphik Regular" panose="020B0503030202060203" pitchFamily="34" charset="77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nl-NL" sz="2400" b="1" dirty="0">
              <a:solidFill>
                <a:srgbClr val="683282"/>
              </a:solidFill>
              <a:latin typeface="Graphik Bold" panose="020B050303020206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807104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7EEB7F77-FC4A-C9D2-EEC5-80B7C24A806C}"/>
              </a:ext>
            </a:extLst>
          </p:cNvPr>
          <p:cNvSpPr txBox="1">
            <a:spLocks/>
          </p:cNvSpPr>
          <p:nvPr/>
        </p:nvSpPr>
        <p:spPr>
          <a:xfrm>
            <a:off x="838200" y="901874"/>
            <a:ext cx="10262616" cy="7202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j-ea"/>
                <a:cs typeface="+mj-cs"/>
              </a:defRPr>
            </a:lvl1pPr>
          </a:lstStyle>
          <a:p>
            <a:pPr algn="l"/>
            <a:r>
              <a:rPr lang="nl-NL" sz="4400" dirty="0">
                <a:solidFill>
                  <a:srgbClr val="683282"/>
                </a:solidFill>
                <a:latin typeface="Graphik Bold" panose="020B0503030202060203" pitchFamily="34" charset="77"/>
                <a:cs typeface="Calibri" panose="020F0502020204030204" pitchFamily="34" charset="0"/>
              </a:rPr>
              <a:t>Hoe heb ik dan invloed?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EFDB182E-4698-C711-19FE-7F9C8FA42797}"/>
              </a:ext>
            </a:extLst>
          </p:cNvPr>
          <p:cNvSpPr txBox="1">
            <a:spLocks/>
          </p:cNvSpPr>
          <p:nvPr/>
        </p:nvSpPr>
        <p:spPr>
          <a:xfrm>
            <a:off x="838200" y="1894234"/>
            <a:ext cx="9976556" cy="37641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Discussie met leden over inzet en solidariteit</a:t>
            </a:r>
            <a:endParaRPr lang="nl-NL" dirty="0">
              <a:solidFill>
                <a:srgbClr val="683282"/>
              </a:solidFill>
              <a:latin typeface="Graphik Regular" panose="020B0503030202060203" pitchFamily="34" charset="77"/>
              <a:cs typeface="Calibri" panose="020F0502020204030204" pitchFamily="34" charset="0"/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daarna besluiten de CNV/VDBZ-leden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Enquête in mei of juni over inzet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Tijdens onderhandelingen nieuwsbrieven en overleg met VDBZ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Stemming aan het einde</a:t>
            </a:r>
            <a:endParaRPr lang="nl-NL" sz="2400" dirty="0">
              <a:solidFill>
                <a:srgbClr val="683282"/>
              </a:solidFill>
              <a:latin typeface="Graphik Regular" panose="020B0503030202060203" pitchFamily="34" charset="77"/>
              <a:cs typeface="Calibri" panose="020F0502020204030204" pitchFamily="34" charset="0"/>
            </a:endParaRPr>
          </a:p>
          <a:p>
            <a:pPr marL="457200" lvl="2" algn="l">
              <a:lnSpc>
                <a:spcPct val="150000"/>
              </a:lnSpc>
              <a:spcBef>
                <a:spcPts val="1000"/>
              </a:spcBef>
            </a:pPr>
            <a:br>
              <a:rPr lang="nl-NL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</a:br>
            <a:endParaRPr lang="nl-NL" dirty="0">
              <a:solidFill>
                <a:srgbClr val="683282"/>
              </a:solidFill>
              <a:latin typeface="Graphik Regular" panose="020B0503030202060203" pitchFamily="34" charset="7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558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7EEB7F77-FC4A-C9D2-EEC5-80B7C24A806C}"/>
              </a:ext>
            </a:extLst>
          </p:cNvPr>
          <p:cNvSpPr txBox="1">
            <a:spLocks/>
          </p:cNvSpPr>
          <p:nvPr/>
        </p:nvSpPr>
        <p:spPr>
          <a:xfrm>
            <a:off x="838200" y="901874"/>
            <a:ext cx="10262616" cy="7202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j-ea"/>
                <a:cs typeface="+mj-cs"/>
              </a:defRPr>
            </a:lvl1pPr>
          </a:lstStyle>
          <a:p>
            <a:pPr algn="l"/>
            <a:r>
              <a:rPr lang="nl-NL" sz="4400" dirty="0">
                <a:solidFill>
                  <a:srgbClr val="683282"/>
                </a:solidFill>
                <a:latin typeface="Graphik Bold" panose="020B0503030202060203" pitchFamily="34" charset="77"/>
                <a:cs typeface="Calibri" panose="020F0502020204030204" pitchFamily="34" charset="0"/>
              </a:rPr>
              <a:t>En de nullijn dan?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EFDB182E-4698-C711-19FE-7F9C8FA42797}"/>
              </a:ext>
            </a:extLst>
          </p:cNvPr>
          <p:cNvSpPr txBox="1">
            <a:spLocks/>
          </p:cNvSpPr>
          <p:nvPr/>
        </p:nvSpPr>
        <p:spPr>
          <a:xfrm>
            <a:off x="838200" y="1894235"/>
            <a:ext cx="9976556" cy="2889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Graphik Medium" panose="020B0503030202060203" pitchFamily="34" charset="77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Tx/>
              <a:buChar char="-"/>
            </a:pPr>
            <a:r>
              <a:rPr lang="nl-NL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Vrije onderhandelingen</a:t>
            </a:r>
          </a:p>
          <a:p>
            <a:pPr marL="342900" indent="-342900" algn="l">
              <a:lnSpc>
                <a:spcPct val="150000"/>
              </a:lnSpc>
              <a:buFontTx/>
              <a:buChar char="-"/>
            </a:pPr>
            <a:r>
              <a:rPr lang="nl-NL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Rechter zal zich niet uitspreken over jouw loon etc.</a:t>
            </a:r>
          </a:p>
          <a:p>
            <a:pPr marL="342900" indent="-342900" algn="l">
              <a:lnSpc>
                <a:spcPct val="150000"/>
              </a:lnSpc>
              <a:buFontTx/>
              <a:buChar char="-"/>
            </a:pPr>
            <a:r>
              <a:rPr lang="nl-NL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  <a:t>Hoe dan?</a:t>
            </a:r>
          </a:p>
          <a:p>
            <a:pPr marL="457200" lvl="2" algn="l">
              <a:lnSpc>
                <a:spcPct val="150000"/>
              </a:lnSpc>
              <a:spcBef>
                <a:spcPts val="1000"/>
              </a:spcBef>
            </a:pPr>
            <a:br>
              <a:rPr lang="nl-NL" dirty="0">
                <a:solidFill>
                  <a:srgbClr val="683282"/>
                </a:solidFill>
                <a:latin typeface="Graphik Regular" panose="020B0503030202060203" pitchFamily="34" charset="77"/>
                <a:cs typeface="Calibri" panose="020F0502020204030204" pitchFamily="34" charset="0"/>
              </a:rPr>
            </a:br>
            <a:endParaRPr lang="nl-NL" dirty="0">
              <a:solidFill>
                <a:srgbClr val="683282"/>
              </a:solidFill>
              <a:latin typeface="Graphik Regular" panose="020B0503030202060203" pitchFamily="34" charset="7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5605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07837f6-b457-46b3-8c00-a18d383e1eb7" xsi:nil="true"/>
    <lcf76f155ced4ddcb4097134ff3c332f xmlns="c8c3f40c-97c9-4fa4-aa5d-a71306df68fb">
      <Terms xmlns="http://schemas.microsoft.com/office/infopath/2007/PartnerControls"/>
    </lcf76f155ced4ddcb4097134ff3c332f>
  </documentManagement>
</p:properties>
</file>

<file path=customXml/item2.xml><?xml version="1.0" encoding="utf-8"?>
<?mso-contentType ?>
<SharedContentType xmlns="Microsoft.SharePoint.Taxonomy.ContentTypeSync" SourceId="ffaa0aed-6c99-40ce-9061-57ff6481ec14" ContentTypeId="0x0101" PreviousValue="false" LastSyncTimeStamp="2016-10-03T14:33:57.34Z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EA2741D7D2184BB9FF231E3523E1E0" ma:contentTypeVersion="14" ma:contentTypeDescription="Een nieuw document maken." ma:contentTypeScope="" ma:versionID="50649025d76ada01b18163a1981531f7">
  <xsd:schema xmlns:xsd="http://www.w3.org/2001/XMLSchema" xmlns:xs="http://www.w3.org/2001/XMLSchema" xmlns:p="http://schemas.microsoft.com/office/2006/metadata/properties" xmlns:ns2="c8c3f40c-97c9-4fa4-aa5d-a71306df68fb" xmlns:ns3="f7da94a3-3a23-459b-b258-93dfc1abfd18" xmlns:ns4="407837f6-b457-46b3-8c00-a18d383e1eb7" targetNamespace="http://schemas.microsoft.com/office/2006/metadata/properties" ma:root="true" ma:fieldsID="ad90dd21227251cade3e424ed9d71406" ns2:_="" ns3:_="" ns4:_="">
    <xsd:import namespace="c8c3f40c-97c9-4fa4-aa5d-a71306df68fb"/>
    <xsd:import namespace="f7da94a3-3a23-459b-b258-93dfc1abfd18"/>
    <xsd:import namespace="407837f6-b457-46b3-8c00-a18d383e1e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4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c3f40c-97c9-4fa4-aa5d-a71306df68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Afbeeldingtags" ma:readOnly="false" ma:fieldId="{5cf76f15-5ced-4ddc-b409-7134ff3c332f}" ma:taxonomyMulti="true" ma:sspId="ffaa0aed-6c99-40ce-9061-57ff6481ec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da94a3-3a23-459b-b258-93dfc1abfd1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7837f6-b457-46b3-8c00-a18d383e1eb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ae954782-34d6-467b-95af-f9a6d794b2ea}" ma:internalName="TaxCatchAll" ma:showField="CatchAllData" ma:web="f7da94a3-3a23-459b-b258-93dfc1abfd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FCC700-4DBE-4116-AC47-E6310F63C6DF}">
  <ds:schemaRefs>
    <ds:schemaRef ds:uri="407837f6-b457-46b3-8c00-a18d383e1eb7"/>
    <ds:schemaRef ds:uri="http://schemas.openxmlformats.org/package/2006/metadata/core-properties"/>
    <ds:schemaRef ds:uri="http://purl.org/dc/terms/"/>
    <ds:schemaRef ds:uri="http://purl.org/dc/elements/1.1/"/>
    <ds:schemaRef ds:uri="c8c3f40c-97c9-4fa4-aa5d-a71306df68fb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f7da94a3-3a23-459b-b258-93dfc1abfd1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D6D6203-D8E9-42DB-9575-0CEE0D4BA42B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07F14D4-CB34-4019-9C2C-569EFE29A64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123FFDA-AEA0-402A-A8AE-0F249F2FF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c3f40c-97c9-4fa4-aa5d-a71306df68fb"/>
    <ds:schemaRef ds:uri="f7da94a3-3a23-459b-b258-93dfc1abfd18"/>
    <ds:schemaRef ds:uri="407837f6-b457-46b3-8c00-a18d383e1e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Graphik Bold</vt:lpstr>
      <vt:lpstr>Graphik Medium</vt:lpstr>
      <vt:lpstr>Graphik Regular</vt:lpstr>
      <vt:lpstr>Kantoorthema</vt:lpstr>
      <vt:lpstr>PowerPoint Presentation</vt:lpstr>
      <vt:lpstr>PowerPoint Presentation</vt:lpstr>
      <vt:lpstr>Inhoud</vt:lpstr>
      <vt:lpstr>Wat is CNV?</vt:lpstr>
      <vt:lpstr>Verhouding CNV en VDBZ</vt:lpstr>
      <vt:lpstr>Taakstelling</vt:lpstr>
      <vt:lpstr>Persoonlijke instemming?</vt:lpstr>
      <vt:lpstr>PowerPoint Presentation</vt:lpstr>
      <vt:lpstr>PowerPoint Presentation</vt:lpstr>
      <vt:lpstr>PowerPoint Presentation</vt:lpstr>
      <vt:lpstr>PowerPoint Presentation</vt:lpstr>
    </vt:vector>
  </TitlesOfParts>
  <Company>CNV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Viera Spanikova</dc:creator>
  <cp:lastModifiedBy>Tossings, Suzanne</cp:lastModifiedBy>
  <cp:revision>9</cp:revision>
  <dcterms:created xsi:type="dcterms:W3CDTF">2021-04-12T15:18:05Z</dcterms:created>
  <dcterms:modified xsi:type="dcterms:W3CDTF">2025-03-27T13:58:25Z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0x01010033EA2741D7D2184BB9FF231E3523E1E0</vt:lpwstr>
  </property>
  <property fmtid="{D5CDD505-2E9C-101B-9397-08002B2CF9AE}" pid="3" name="MediaServiceImageTags">
    <vt:lpwstr/>
  </property>
</Properties>
</file>